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2" d="100"/>
          <a:sy n="202" d="100"/>
        </p:scale>
        <p:origin x="62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466be6a6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466be6a6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475484230c_1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475484230c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research has a very rich and fascinating theoretical aspect to it, but it is also important to me to examine these approaches in practice. Both Eald and Kathryn have been working with me since the summer on multi-robot settings in which we can examine this market of information framework. Due to COVID-19, we have mainly been constrained to simulated domains, but as you can see here, Elad and I had the chance to meet in person and work on the actual robots. From Elad’s spontaneous burst of happiness, you can imagine how hard the transition was. However challenging, it is extremely important to me to make sure the theoretical tools that I am working on confront actual questions that come up in multi-robot settings.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475484230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475484230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multi-agent settings, we need to account not only for the interaction of an agent with its environment, but also for the agents’ interaction with each other. Here we have a joint policy, that considers the actions that are performed by other agents when deciding how to behave. In such settings, agents may have different goals and may need to cooperate or coordinate. In some cases, they may also need to negotiate or even compete with each other. Today, we will focus on the first two case, where agents share some motivation that dictates their interaction.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466be6a6e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466be6a6e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474bc51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3474bc51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74bc51ef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3474bc51ef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74bc51ef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3474bc51ef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474bc51ef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3474bc51ef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474bc51efd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474bc51ef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479e9dbe99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479e9dbe9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79e9dbe9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479e9dbe9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47190bbe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47190bbe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 info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479e9dbe99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479e9dbe9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79e9dbe99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479e9dbe9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479e9dbe99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479e9dbe9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47190bbea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47190bbea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 info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47190bbea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47190bbea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Mention the interaction between theory and practice and that you have focused the past 3 years on thinking about how your theoretical tools map to real world applications (and then updating your theoretical tools based on insights from the applications). </a:t>
            </a:r>
            <a:endParaRPr/>
          </a:p>
          <a:p>
            <a:pPr marL="0" lvl="0" indent="0" algn="l" rtl="0">
              <a:spcBef>
                <a:spcPts val="0"/>
              </a:spcBef>
              <a:spcAft>
                <a:spcPts val="0"/>
              </a:spcAft>
              <a:buNone/>
            </a:pPr>
            <a:endParaRPr/>
          </a:p>
          <a:p>
            <a:pPr marL="0" lvl="0" indent="0" algn="l" rtl="0">
              <a:spcBef>
                <a:spcPts val="0"/>
              </a:spcBef>
              <a:spcAft>
                <a:spcPts val="0"/>
              </a:spcAft>
              <a:buNone/>
            </a:pPr>
            <a:r>
              <a:rPr lang="en"/>
              <a:t>Talk about neuro-symbolic AI as a new agenda that combines deep machine learning and symbolic AI in new ways (mention the IBM-MIT lab).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47190bbea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47190bbea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multi-agent settings, we need to account not only for the interaction of an agent with its environment, but also for the agents’ interaction with each other. Here we have a joint policy, that considers the actions that are performed by other agents when deciding how to behave. In such settings, agents may have different goals and may need to cooperate or coordinate. In some cases, they may also need to negotiate or even compete with each other. Today, we will focus on the first two case, where agents share some motivation that dictates their interaction.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466be6a6e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466be6a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475484230c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475484230c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seen how we can use information shaping to figure out which information will allow a robot to achieve its goal. We can use this technique in a market of information, where robots can use information shaping to figure out which information is valuable to other agents. </a:t>
            </a:r>
            <a:r>
              <a:rPr lang="en">
                <a:solidFill>
                  <a:schemeClr val="dk1"/>
                </a:solidFill>
              </a:rPr>
              <a:t>The robots in this setting need to localize, i.e. understand where they are in the environment, and also to navigate in the environment and can help each other with their tasks. </a:t>
            </a:r>
            <a:r>
              <a:rPr lang="en"/>
              <a:t>For example, if a robot is near a location another robot is aiming for, it can divert from its own trajectory to check whether there are obstacles the other robot should know about. The helper robot needs to be rewarded for this helpful behavior, depending on the value of this information for the other robots and the degree of diversion from its own optimal behavior. This market based paradigm is beneficial both when agents are non-collaborative, but also in collaborative settings, where the local trade that occurs between agents relieves the need for a centralized controller to decide how agents should share information. I am working on this project with Elad Gershon, a masters student from Hebrew University who is co-advised by Jeff and myself,  and with Kathryn Wantlin a senior from Harvard, who is co-advised by David Parkes and myself.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475484230c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475484230c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477438d9b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477438d9b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42844" y="107139"/>
            <a:ext cx="8544000" cy="8037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1200"/>
              </a:spcBef>
              <a:spcAft>
                <a:spcPts val="0"/>
              </a:spcAft>
              <a:buClr>
                <a:schemeClr val="dk1"/>
              </a:buClr>
              <a:buSzPts val="1600"/>
              <a:buNone/>
              <a:defRPr sz="1600" b="1"/>
            </a:lvl7pPr>
            <a:lvl8pPr marL="3657600" lvl="7" indent="-228600" algn="l">
              <a:spcBef>
                <a:spcPts val="1200"/>
              </a:spcBef>
              <a:spcAft>
                <a:spcPts val="0"/>
              </a:spcAft>
              <a:buClr>
                <a:schemeClr val="dk1"/>
              </a:buClr>
              <a:buSzPts val="1600"/>
              <a:buNone/>
              <a:defRPr sz="1600" b="1"/>
            </a:lvl8pPr>
            <a:lvl9pPr marL="4114800" lvl="8" indent="-228600" algn="l">
              <a:spcBef>
                <a:spcPts val="1200"/>
              </a:spcBef>
              <a:spcAft>
                <a:spcPts val="1200"/>
              </a:spcAft>
              <a:buClr>
                <a:schemeClr val="dk1"/>
              </a:buClr>
              <a:buSzPts val="1600"/>
              <a:buNone/>
              <a:defRPr sz="1600" b="1"/>
            </a:lvl9pPr>
          </a:lstStyle>
          <a:p>
            <a:endParaRPr/>
          </a:p>
        </p:txBody>
      </p:sp>
      <p:sp>
        <p:nvSpPr>
          <p:cNvPr id="53" name="Google Shape;53;p13"/>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1200"/>
              </a:spcBef>
              <a:spcAft>
                <a:spcPts val="0"/>
              </a:spcAft>
              <a:buClr>
                <a:schemeClr val="dk1"/>
              </a:buClr>
              <a:buSzPts val="1600"/>
              <a:buChar char="●"/>
              <a:defRPr sz="1600"/>
            </a:lvl7pPr>
            <a:lvl8pPr marL="3657600" lvl="7" indent="-330200" algn="l">
              <a:spcBef>
                <a:spcPts val="1200"/>
              </a:spcBef>
              <a:spcAft>
                <a:spcPts val="0"/>
              </a:spcAft>
              <a:buClr>
                <a:schemeClr val="dk1"/>
              </a:buClr>
              <a:buSzPts val="1600"/>
              <a:buChar char="○"/>
              <a:defRPr sz="1600"/>
            </a:lvl8pPr>
            <a:lvl9pPr marL="4114800" lvl="8" indent="-330200" algn="l">
              <a:spcBef>
                <a:spcPts val="1200"/>
              </a:spcBef>
              <a:spcAft>
                <a:spcPts val="1200"/>
              </a:spcAft>
              <a:buClr>
                <a:schemeClr val="dk1"/>
              </a:buClr>
              <a:buSzPts val="1600"/>
              <a:buChar char="■"/>
              <a:defRPr sz="1600"/>
            </a:lvl9pPr>
          </a:lstStyle>
          <a:p>
            <a:endParaRPr/>
          </a:p>
        </p:txBody>
      </p:sp>
      <p:sp>
        <p:nvSpPr>
          <p:cNvPr id="54" name="Google Shape;54;p13"/>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1200"/>
              </a:spcBef>
              <a:spcAft>
                <a:spcPts val="0"/>
              </a:spcAft>
              <a:buClr>
                <a:schemeClr val="dk1"/>
              </a:buClr>
              <a:buSzPts val="1600"/>
              <a:buNone/>
              <a:defRPr sz="1600" b="1"/>
            </a:lvl7pPr>
            <a:lvl8pPr marL="3657600" lvl="7" indent="-228600" algn="l">
              <a:spcBef>
                <a:spcPts val="1200"/>
              </a:spcBef>
              <a:spcAft>
                <a:spcPts val="0"/>
              </a:spcAft>
              <a:buClr>
                <a:schemeClr val="dk1"/>
              </a:buClr>
              <a:buSzPts val="1600"/>
              <a:buNone/>
              <a:defRPr sz="1600" b="1"/>
            </a:lvl8pPr>
            <a:lvl9pPr marL="4114800" lvl="8" indent="-228600" algn="l">
              <a:spcBef>
                <a:spcPts val="1200"/>
              </a:spcBef>
              <a:spcAft>
                <a:spcPts val="1200"/>
              </a:spcAft>
              <a:buClr>
                <a:schemeClr val="dk1"/>
              </a:buClr>
              <a:buSzPts val="1600"/>
              <a:buNone/>
              <a:defRPr sz="1600" b="1"/>
            </a:lvl9pPr>
          </a:lstStyle>
          <a:p>
            <a:endParaRPr/>
          </a:p>
        </p:txBody>
      </p:sp>
      <p:sp>
        <p:nvSpPr>
          <p:cNvPr id="55" name="Google Shape;55;p13"/>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1200"/>
              </a:spcBef>
              <a:spcAft>
                <a:spcPts val="0"/>
              </a:spcAft>
              <a:buClr>
                <a:schemeClr val="dk1"/>
              </a:buClr>
              <a:buSzPts val="1600"/>
              <a:buChar char="●"/>
              <a:defRPr sz="1600"/>
            </a:lvl7pPr>
            <a:lvl8pPr marL="3657600" lvl="7" indent="-330200" algn="l">
              <a:spcBef>
                <a:spcPts val="1200"/>
              </a:spcBef>
              <a:spcAft>
                <a:spcPts val="0"/>
              </a:spcAft>
              <a:buClr>
                <a:schemeClr val="dk1"/>
              </a:buClr>
              <a:buSzPts val="1600"/>
              <a:buChar char="○"/>
              <a:defRPr sz="1600"/>
            </a:lvl8pPr>
            <a:lvl9pPr marL="4114800" lvl="8" indent="-330200" algn="l">
              <a:spcBef>
                <a:spcPts val="1200"/>
              </a:spcBef>
              <a:spcAft>
                <a:spcPts val="1200"/>
              </a:spcAft>
              <a:buClr>
                <a:schemeClr val="dk1"/>
              </a:buClr>
              <a:buSzPts val="1600"/>
              <a:buChar char="■"/>
              <a:defRPr sz="1600"/>
            </a:lvl9pPr>
          </a:lstStyle>
          <a:p>
            <a:endParaRPr/>
          </a:p>
        </p:txBody>
      </p:sp>
      <p:sp>
        <p:nvSpPr>
          <p:cNvPr id="56" name="Google Shape;56;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lnSpcReduction="10000"/>
          </a:bodyPr>
          <a:lstStyle>
            <a:lvl1pPr marL="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drive.google.com/file/d/1SP9BweBtFlDcEU8-UDa1JS8lbwaMq8Em/view" TargetMode="External"/><Relationship Id="rId7" Type="http://schemas.openxmlformats.org/officeDocument/2006/relationships/hyperlink" Target="http://drive.google.com/file/d/1meD4Yg3l1gNjmwjP-C9-dYPSfVeeTf2R/vie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hyperlink" Target="http://drive.google.com/file/d/1-xLd8haZIK5bCT-uyyVXo1rvrF1hSSuD/view" TargetMode="Externa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ubsplease.or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verleaf.com/read/bvmnxtphhfty#76ba44"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image" Target="../media/image8.jpg"/><Relationship Id="rId4" Type="http://schemas.openxmlformats.org/officeDocument/2006/relationships/image" Target="../media/image5.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Calibri"/>
                <a:ea typeface="Calibri"/>
                <a:cs typeface="Calibri"/>
                <a:sym typeface="Calibri"/>
              </a:rPr>
              <a:t>Intro to CLAIR lab</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p:nvPr/>
        </p:nvSpPr>
        <p:spPr>
          <a:xfrm>
            <a:off x="759740" y="5634825"/>
            <a:ext cx="7929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Calibri"/>
                <a:ea typeface="Calibri"/>
                <a:cs typeface="Calibri"/>
                <a:sym typeface="Calibri"/>
              </a:rPr>
              <a:t>Interventions considered: teleportation and localization information</a:t>
            </a:r>
            <a:endParaRPr sz="1600" b="1"/>
          </a:p>
        </p:txBody>
      </p:sp>
      <p:sp>
        <p:nvSpPr>
          <p:cNvPr id="163" name="Google Shape;16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64" name="Google Shape;164;p23"/>
          <p:cNvSpPr txBox="1"/>
          <p:nvPr/>
        </p:nvSpPr>
        <p:spPr>
          <a:xfrm>
            <a:off x="105650" y="96896"/>
            <a:ext cx="8831100" cy="53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500" b="1">
                <a:solidFill>
                  <a:schemeClr val="dk2"/>
                </a:solidFill>
                <a:highlight>
                  <a:srgbClr val="FFFFFF"/>
                </a:highlight>
                <a:latin typeface="Calibri"/>
                <a:ea typeface="Calibri"/>
                <a:cs typeface="Calibri"/>
                <a:sym typeface="Calibri"/>
              </a:rPr>
              <a:t>S3E: Semantic Symbolic State Estimation With</a:t>
            </a:r>
            <a:endParaRPr sz="2500" b="1">
              <a:solidFill>
                <a:schemeClr val="dk2"/>
              </a:solidFill>
              <a:highlight>
                <a:srgbClr val="FFFFFF"/>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2500" b="1">
                <a:solidFill>
                  <a:schemeClr val="dk2"/>
                </a:solidFill>
                <a:highlight>
                  <a:srgbClr val="FFFFFF"/>
                </a:highlight>
                <a:latin typeface="Calibri"/>
                <a:ea typeface="Calibri"/>
                <a:cs typeface="Calibri"/>
                <a:sym typeface="Calibri"/>
              </a:rPr>
              <a:t>Vision-Language Foundation Models</a:t>
            </a:r>
            <a:endParaRPr sz="2500" b="1">
              <a:solidFill>
                <a:schemeClr val="dk2"/>
              </a:solidFill>
              <a:highlight>
                <a:srgbClr val="FFFFFF"/>
              </a:highlight>
              <a:latin typeface="Calibri"/>
              <a:ea typeface="Calibri"/>
              <a:cs typeface="Calibri"/>
              <a:sym typeface="Calibri"/>
            </a:endParaRPr>
          </a:p>
          <a:p>
            <a:pPr marL="0" lvl="0" indent="0" algn="ctr" rtl="0">
              <a:spcBef>
                <a:spcPts val="0"/>
              </a:spcBef>
              <a:spcAft>
                <a:spcPts val="0"/>
              </a:spcAft>
              <a:buNone/>
            </a:pPr>
            <a:endParaRPr sz="2500" b="1">
              <a:solidFill>
                <a:schemeClr val="dk2"/>
              </a:solidFill>
              <a:highlight>
                <a:srgbClr val="FFFFFF"/>
              </a:highlight>
              <a:latin typeface="Calibri"/>
              <a:ea typeface="Calibri"/>
              <a:cs typeface="Calibri"/>
              <a:sym typeface="Calibri"/>
            </a:endParaRPr>
          </a:p>
          <a:p>
            <a:pPr marL="0" lvl="0" indent="0" algn="ctr" rtl="0">
              <a:spcBef>
                <a:spcPts val="0"/>
              </a:spcBef>
              <a:spcAft>
                <a:spcPts val="0"/>
              </a:spcAft>
              <a:buNone/>
            </a:pPr>
            <a:endParaRPr sz="1300"/>
          </a:p>
          <a:p>
            <a:pPr marL="0" lvl="0" indent="0" algn="ctr" rtl="0">
              <a:spcBef>
                <a:spcPts val="0"/>
              </a:spcBef>
              <a:spcAft>
                <a:spcPts val="0"/>
              </a:spcAft>
              <a:buClr>
                <a:schemeClr val="dk1"/>
              </a:buClr>
              <a:buSzPts val="1100"/>
              <a:buFont typeface="Arial"/>
              <a:buNone/>
            </a:pPr>
            <a:endParaRPr sz="2000" b="1">
              <a:solidFill>
                <a:schemeClr val="dk2"/>
              </a:solidFill>
            </a:endParaRPr>
          </a:p>
          <a:p>
            <a:pPr marL="0" lvl="0" indent="0" algn="ctr" rtl="0">
              <a:spcBef>
                <a:spcPts val="0"/>
              </a:spcBef>
              <a:spcAft>
                <a:spcPts val="0"/>
              </a:spcAft>
              <a:buNone/>
            </a:pPr>
            <a:endParaRPr sz="2800" b="1">
              <a:solidFill>
                <a:schemeClr val="dk2"/>
              </a:solidFill>
              <a:latin typeface="Calibri"/>
              <a:ea typeface="Calibri"/>
              <a:cs typeface="Calibri"/>
              <a:sym typeface="Calibri"/>
            </a:endParaRPr>
          </a:p>
        </p:txBody>
      </p:sp>
      <p:pic>
        <p:nvPicPr>
          <p:cNvPr id="165" name="Google Shape;165;p23"/>
          <p:cNvPicPr preferRelativeResize="0"/>
          <p:nvPr/>
        </p:nvPicPr>
        <p:blipFill rotWithShape="1">
          <a:blip r:embed="rId3">
            <a:alphaModFix/>
          </a:blip>
          <a:srcRect l="17914" t="19319" r="19203" b="5886"/>
          <a:stretch/>
        </p:blipFill>
        <p:spPr>
          <a:xfrm>
            <a:off x="2296625" y="1186200"/>
            <a:ext cx="4550750" cy="3383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400" b="1">
                <a:solidFill>
                  <a:schemeClr val="dk2"/>
                </a:solidFill>
                <a:latin typeface="Calibri"/>
                <a:ea typeface="Calibri"/>
                <a:cs typeface="Calibri"/>
                <a:sym typeface="Calibri"/>
              </a:rPr>
              <a:t>Multi-agent AI</a:t>
            </a:r>
            <a:endParaRPr sz="3400" b="1">
              <a:solidFill>
                <a:schemeClr val="dk2"/>
              </a:solidFill>
              <a:latin typeface="Calibri"/>
              <a:ea typeface="Calibri"/>
              <a:cs typeface="Calibri"/>
              <a:sym typeface="Calibri"/>
            </a:endParaRPr>
          </a:p>
        </p:txBody>
      </p:sp>
      <p:sp>
        <p:nvSpPr>
          <p:cNvPr id="171" name="Google Shape;17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72" name="Google Shape;172;p24"/>
          <p:cNvSpPr txBox="1"/>
          <p:nvPr/>
        </p:nvSpPr>
        <p:spPr>
          <a:xfrm>
            <a:off x="1637100" y="572700"/>
            <a:ext cx="1218900" cy="3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222222"/>
                </a:solidFill>
                <a:highlight>
                  <a:srgbClr val="FFFFFF"/>
                </a:highlight>
              </a:rPr>
              <a:t>representing </a:t>
            </a:r>
            <a:endParaRPr b="1"/>
          </a:p>
        </p:txBody>
      </p:sp>
      <p:sp>
        <p:nvSpPr>
          <p:cNvPr id="173" name="Google Shape;173;p24"/>
          <p:cNvSpPr txBox="1">
            <a:spLocks noGrp="1"/>
          </p:cNvSpPr>
          <p:nvPr>
            <p:ph type="title"/>
          </p:nvPr>
        </p:nvSpPr>
        <p:spPr>
          <a:xfrm>
            <a:off x="311700" y="0"/>
            <a:ext cx="8520600" cy="634200"/>
          </a:xfrm>
          <a:prstGeom prst="rect">
            <a:avLst/>
          </a:prstGeom>
          <a:solidFill>
            <a:schemeClr val="lt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400" b="1">
                <a:solidFill>
                  <a:schemeClr val="dk2"/>
                </a:solidFill>
                <a:latin typeface="Calibri"/>
                <a:ea typeface="Calibri"/>
                <a:cs typeface="Calibri"/>
                <a:sym typeface="Calibri"/>
              </a:rPr>
              <a:t>Multi-agent Robotic Systems as Multi-agent AI</a:t>
            </a:r>
            <a:endParaRPr sz="3400" b="1">
              <a:solidFill>
                <a:schemeClr val="dk2"/>
              </a:solidFill>
              <a:latin typeface="Calibri"/>
              <a:ea typeface="Calibri"/>
              <a:cs typeface="Calibri"/>
              <a:sym typeface="Calibri"/>
            </a:endParaRPr>
          </a:p>
        </p:txBody>
      </p:sp>
      <p:sp>
        <p:nvSpPr>
          <p:cNvPr id="174" name="Google Shape;174;p24"/>
          <p:cNvSpPr/>
          <p:nvPr/>
        </p:nvSpPr>
        <p:spPr>
          <a:xfrm>
            <a:off x="1145375" y="649200"/>
            <a:ext cx="3662100" cy="3845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5" name="Google Shape;175;p24" title="Value of Assistance for Grasping(4).mp4">
            <a:hlinkClick r:id="rId3"/>
          </p:cNvPr>
          <p:cNvPicPr preferRelativeResize="0"/>
          <p:nvPr/>
        </p:nvPicPr>
        <p:blipFill>
          <a:blip r:embed="rId4">
            <a:alphaModFix/>
          </a:blip>
          <a:stretch>
            <a:fillRect/>
          </a:stretch>
        </p:blipFill>
        <p:spPr>
          <a:xfrm>
            <a:off x="520950" y="599826"/>
            <a:ext cx="3613824" cy="2032776"/>
          </a:xfrm>
          <a:prstGeom prst="rect">
            <a:avLst/>
          </a:prstGeom>
          <a:noFill/>
          <a:ln>
            <a:noFill/>
          </a:ln>
        </p:spPr>
      </p:pic>
      <p:pic>
        <p:nvPicPr>
          <p:cNvPr id="176" name="Google Shape;176;p24" title="voa-pomdp.mp4">
            <a:hlinkClick r:id="rId5"/>
          </p:cNvPr>
          <p:cNvPicPr preferRelativeResize="0"/>
          <p:nvPr/>
        </p:nvPicPr>
        <p:blipFill>
          <a:blip r:embed="rId6">
            <a:alphaModFix/>
          </a:blip>
          <a:stretch>
            <a:fillRect/>
          </a:stretch>
        </p:blipFill>
        <p:spPr>
          <a:xfrm>
            <a:off x="2775200" y="2912575"/>
            <a:ext cx="3757899" cy="2117125"/>
          </a:xfrm>
          <a:prstGeom prst="rect">
            <a:avLst/>
          </a:prstGeom>
          <a:noFill/>
          <a:ln>
            <a:noFill/>
          </a:ln>
        </p:spPr>
      </p:pic>
      <p:pic>
        <p:nvPicPr>
          <p:cNvPr id="177" name="Google Shape;177;p24" title="s3e_rss_demo.mp4">
            <a:hlinkClick r:id="rId7"/>
          </p:cNvPr>
          <p:cNvPicPr preferRelativeResize="0"/>
          <p:nvPr/>
        </p:nvPicPr>
        <p:blipFill>
          <a:blip r:embed="rId8">
            <a:alphaModFix/>
          </a:blip>
          <a:stretch>
            <a:fillRect/>
          </a:stretch>
        </p:blipFill>
        <p:spPr>
          <a:xfrm>
            <a:off x="4771563" y="599825"/>
            <a:ext cx="3613843" cy="20327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par>
                                <p:cTn id="8" presetID="10"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childTnLst>
                                </p:cTn>
                              </p:par>
                              <p:par>
                                <p:cTn id="11" presetID="10"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animEffect transition="in" filter="fade">
                                      <p:cBhvr>
                                        <p:cTn id="13" dur="1000"/>
                                        <p:tgtEl>
                                          <p:spTgt spid="175"/>
                                        </p:tgtEl>
                                      </p:cBhvr>
                                    </p:animEffect>
                                  </p:childTnLst>
                                </p:cTn>
                              </p:par>
                              <p:par>
                                <p:cTn id="14" presetID="10" presetClass="entr" presetSubtype="0" fill="hold" nodeType="with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1000"/>
                                        <p:tgtEl>
                                          <p:spTgt spid="176"/>
                                        </p:tgtEl>
                                      </p:cBhvr>
                                    </p:animEffect>
                                  </p:childTnLst>
                                </p:cTn>
                              </p:par>
                              <p:par>
                                <p:cTn id="17" presetID="10" presetClass="entr" presetSubtype="0" fill="hold" nodeType="withEffect">
                                  <p:stCondLst>
                                    <p:cond delay="0"/>
                                  </p:stCondLst>
                                  <p:childTnLst>
                                    <p:set>
                                      <p:cBhvr>
                                        <p:cTn id="18" dur="1" fill="hold">
                                          <p:stCondLst>
                                            <p:cond delay="0"/>
                                          </p:stCondLst>
                                        </p:cTn>
                                        <p:tgtEl>
                                          <p:spTgt spid="175"/>
                                        </p:tgtEl>
                                        <p:attrNameLst>
                                          <p:attrName>style.visibility</p:attrName>
                                        </p:attrNameLst>
                                      </p:cBhvr>
                                      <p:to>
                                        <p:strVal val="visible"/>
                                      </p:to>
                                    </p:set>
                                    <p:animEffect transition="in" filter="fade">
                                      <p:cBhvr>
                                        <p:cTn id="19" dur="1000"/>
                                        <p:tgtEl>
                                          <p:spTgt spid="1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7"/>
                                        </p:tgtEl>
                                        <p:attrNameLst>
                                          <p:attrName>style.visibility</p:attrName>
                                        </p:attrNameLst>
                                      </p:cBhvr>
                                      <p:to>
                                        <p:strVal val="visible"/>
                                      </p:to>
                                    </p:set>
                                    <p:animEffect transition="in" filter="fade">
                                      <p:cBhvr>
                                        <p:cTn id="24"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Calibri"/>
                <a:ea typeface="Calibri"/>
                <a:cs typeface="Calibri"/>
                <a:sym typeface="Calibri"/>
              </a:rPr>
              <a:t>Energy Systems@CLAIR</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142844" y="107139"/>
            <a:ext cx="8544000" cy="803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lang="en" sz="2420" b="1">
                <a:solidFill>
                  <a:srgbClr val="3D85C6"/>
                </a:solidFill>
                <a:latin typeface="Calibri"/>
                <a:ea typeface="Calibri"/>
                <a:cs typeface="Calibri"/>
                <a:sym typeface="Calibri"/>
              </a:rPr>
              <a:t>Generation</a:t>
            </a:r>
            <a:endParaRPr sz="2420" b="1">
              <a:solidFill>
                <a:srgbClr val="3D85C6"/>
              </a:solidFill>
              <a:latin typeface="Calibri"/>
              <a:ea typeface="Calibri"/>
              <a:cs typeface="Calibri"/>
              <a:sym typeface="Calibri"/>
            </a:endParaRPr>
          </a:p>
        </p:txBody>
      </p:sp>
      <p:sp>
        <p:nvSpPr>
          <p:cNvPr id="188" name="Google Shape;188;p26"/>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189" name="Google Shape;189;p2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 b="1">
                <a:latin typeface="Calibri"/>
                <a:ea typeface="Calibri"/>
                <a:cs typeface="Calibri"/>
                <a:sym typeface="Calibri"/>
              </a:rPr>
              <a:t>Centralized generation:</a:t>
            </a:r>
            <a:r>
              <a:rPr lang="en">
                <a:latin typeface="Calibri"/>
                <a:ea typeface="Calibri"/>
                <a:cs typeface="Calibri"/>
                <a:sym typeface="Calibri"/>
              </a:rPr>
              <a:t> </a:t>
            </a:r>
            <a:br>
              <a:rPr lang="en">
                <a:latin typeface="Calibri"/>
                <a:ea typeface="Calibri"/>
                <a:cs typeface="Calibri"/>
                <a:sym typeface="Calibri"/>
              </a:rPr>
            </a:br>
            <a:r>
              <a:rPr lang="en" sz="1800">
                <a:latin typeface="Calibri"/>
                <a:ea typeface="Calibri"/>
                <a:cs typeface="Calibri"/>
                <a:sym typeface="Calibri"/>
              </a:rPr>
              <a:t>Electricity flows from the power plant to the consumer.</a:t>
            </a:r>
            <a:endParaRPr sz="1800">
              <a:latin typeface="Calibri"/>
              <a:ea typeface="Calibri"/>
              <a:cs typeface="Calibri"/>
              <a:sym typeface="Calibri"/>
            </a:endParaRPr>
          </a:p>
          <a:p>
            <a:pPr marL="342900" lvl="0" indent="-190500" algn="l" rtl="0">
              <a:spcBef>
                <a:spcPts val="480"/>
              </a:spcBef>
              <a:spcAft>
                <a:spcPts val="0"/>
              </a:spcAft>
              <a:buClr>
                <a:schemeClr val="dk1"/>
              </a:buClr>
              <a:buSzPts val="2400"/>
              <a:buNone/>
            </a:pPr>
            <a:endParaRPr/>
          </a:p>
        </p:txBody>
      </p:sp>
      <p:sp>
        <p:nvSpPr>
          <p:cNvPr id="190" name="Google Shape;190;p26"/>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Tomorrow</a:t>
            </a:r>
            <a:endParaRPr>
              <a:solidFill>
                <a:srgbClr val="9FC5E8"/>
              </a:solidFill>
              <a:latin typeface="Calibri"/>
              <a:ea typeface="Calibri"/>
              <a:cs typeface="Calibri"/>
              <a:sym typeface="Calibri"/>
            </a:endParaRPr>
          </a:p>
        </p:txBody>
      </p:sp>
      <p:sp>
        <p:nvSpPr>
          <p:cNvPr id="191" name="Google Shape;191;p26"/>
          <p:cNvSpPr txBox="1">
            <a:spLocks noGrp="1"/>
          </p:cNvSpPr>
          <p:nvPr>
            <p:ph type="body" idx="4"/>
          </p:nvPr>
        </p:nvSpPr>
        <p:spPr>
          <a:xfrm>
            <a:off x="4497388" y="1631156"/>
            <a:ext cx="4557000" cy="2963400"/>
          </a:xfrm>
          <a:prstGeom prst="rect">
            <a:avLst/>
          </a:prstGeom>
          <a:noFill/>
          <a:ln>
            <a:noFill/>
          </a:ln>
        </p:spPr>
        <p:txBody>
          <a:bodyPr spcFirstLastPara="1" wrap="square" lIns="91425" tIns="45700" rIns="91425" bIns="45700" anchor="t" anchorCtr="0">
            <a:normAutofit lnSpcReduction="10000"/>
          </a:bodyPr>
          <a:lstStyle/>
          <a:p>
            <a:pPr marL="342900" lvl="0" indent="0" algn="l" rtl="0">
              <a:spcBef>
                <a:spcPts val="0"/>
              </a:spcBef>
              <a:spcAft>
                <a:spcPts val="0"/>
              </a:spcAft>
              <a:buNone/>
            </a:pPr>
            <a:r>
              <a:rPr lang="en" b="1">
                <a:latin typeface="Calibri"/>
                <a:ea typeface="Calibri"/>
                <a:cs typeface="Calibri"/>
                <a:sym typeface="Calibri"/>
              </a:rPr>
              <a:t>Decentralized generation:</a:t>
            </a:r>
            <a:endParaRPr>
              <a:latin typeface="Calibri"/>
              <a:ea typeface="Calibri"/>
              <a:cs typeface="Calibri"/>
              <a:sym typeface="Calibri"/>
            </a:endParaRPr>
          </a:p>
          <a:p>
            <a:pPr marL="457200" lvl="1" indent="0" algn="l" rtl="0">
              <a:spcBef>
                <a:spcPts val="400"/>
              </a:spcBef>
              <a:spcAft>
                <a:spcPts val="0"/>
              </a:spcAft>
              <a:buClr>
                <a:schemeClr val="dk1"/>
              </a:buClr>
              <a:buSzPts val="2000"/>
              <a:buNone/>
            </a:pPr>
            <a:r>
              <a:rPr lang="en" sz="1800">
                <a:latin typeface="Calibri"/>
                <a:ea typeface="Calibri"/>
                <a:cs typeface="Calibri"/>
                <a:sym typeface="Calibri"/>
              </a:rPr>
              <a:t>A mix of large and small-scale sources</a:t>
            </a:r>
            <a:endParaRPr sz="1800">
              <a:latin typeface="Calibri"/>
              <a:ea typeface="Calibri"/>
              <a:cs typeface="Calibri"/>
              <a:sym typeface="Calibri"/>
            </a:endParaRPr>
          </a:p>
          <a:p>
            <a:pPr marL="457200" lvl="1" indent="0" algn="l" rtl="0">
              <a:spcBef>
                <a:spcPts val="400"/>
              </a:spcBef>
              <a:spcAft>
                <a:spcPts val="0"/>
              </a:spcAft>
              <a:buClr>
                <a:schemeClr val="dk1"/>
              </a:buClr>
              <a:buSzPts val="2000"/>
              <a:buNone/>
            </a:pPr>
            <a:r>
              <a:rPr lang="en" sz="1800">
                <a:latin typeface="Calibri"/>
                <a:ea typeface="Calibri"/>
                <a:cs typeface="Calibri"/>
                <a:sym typeface="Calibri"/>
              </a:rPr>
              <a:t>Renewable energy:  solar, wind, hydro</a:t>
            </a:r>
            <a:br>
              <a:rPr lang="en" sz="1800">
                <a:latin typeface="Calibri"/>
                <a:ea typeface="Calibri"/>
                <a:cs typeface="Calibri"/>
                <a:sym typeface="Calibri"/>
              </a:rPr>
            </a:br>
            <a:endParaRPr sz="1800">
              <a:latin typeface="Calibri"/>
              <a:ea typeface="Calibri"/>
              <a:cs typeface="Calibri"/>
              <a:sym typeface="Calibri"/>
            </a:endParaRPr>
          </a:p>
          <a:p>
            <a:pPr marL="457200" lvl="1" indent="0" algn="l" rtl="0">
              <a:spcBef>
                <a:spcPts val="400"/>
              </a:spcBef>
              <a:spcAft>
                <a:spcPts val="0"/>
              </a:spcAft>
              <a:buClr>
                <a:schemeClr val="dk1"/>
              </a:buClr>
              <a:buSzPts val="2000"/>
              <a:buNone/>
            </a:pPr>
            <a:r>
              <a:rPr lang="en" sz="1800">
                <a:latin typeface="Calibri"/>
                <a:ea typeface="Calibri"/>
                <a:cs typeface="Calibri"/>
                <a:sym typeface="Calibri"/>
              </a:rPr>
              <a:t>Electricity can flow in both directions, allowing for distributed generation and consumption.</a:t>
            </a:r>
            <a:endParaRPr sz="1800">
              <a:latin typeface="Calibri"/>
              <a:ea typeface="Calibri"/>
              <a:cs typeface="Calibri"/>
              <a:sym typeface="Calibri"/>
            </a:endParaRPr>
          </a:p>
          <a:p>
            <a:pPr marL="342900" lvl="0" indent="-190500" algn="l" rtl="0">
              <a:spcBef>
                <a:spcPts val="480"/>
              </a:spcBef>
              <a:spcAft>
                <a:spcPts val="0"/>
              </a:spcAft>
              <a:buClr>
                <a:schemeClr val="dk1"/>
              </a:buClr>
              <a:buSzPts val="2400"/>
              <a:buNone/>
            </a:pPr>
            <a:endParaRPr>
              <a:latin typeface="Calibri"/>
              <a:ea typeface="Calibri"/>
              <a:cs typeface="Calibri"/>
              <a:sym typeface="Calibri"/>
            </a:endParaRPr>
          </a:p>
        </p:txBody>
      </p:sp>
      <p:sp>
        <p:nvSpPr>
          <p:cNvPr id="192" name="Google Shape;192;p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142844" y="107139"/>
            <a:ext cx="8544000" cy="803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lang="en" sz="2420" b="1">
                <a:solidFill>
                  <a:srgbClr val="3D85C6"/>
                </a:solidFill>
                <a:latin typeface="Calibri"/>
                <a:ea typeface="Calibri"/>
                <a:cs typeface="Calibri"/>
                <a:sym typeface="Calibri"/>
              </a:rPr>
              <a:t>Technologies</a:t>
            </a:r>
            <a:endParaRPr sz="2420" b="1">
              <a:solidFill>
                <a:srgbClr val="3D85C6"/>
              </a:solidFill>
              <a:latin typeface="Calibri"/>
              <a:ea typeface="Calibri"/>
              <a:cs typeface="Calibri"/>
              <a:sym typeface="Calibri"/>
            </a:endParaRPr>
          </a:p>
        </p:txBody>
      </p:sp>
      <p:sp>
        <p:nvSpPr>
          <p:cNvPr id="198" name="Google Shape;198;p2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fontScale="62500" lnSpcReduction="20000"/>
          </a:bodyPr>
          <a:lstStyle/>
          <a:p>
            <a:pPr marL="342900" lvl="0" indent="0" algn="l" rtl="0">
              <a:spcBef>
                <a:spcPts val="0"/>
              </a:spcBef>
              <a:spcAft>
                <a:spcPts val="0"/>
              </a:spcAft>
              <a:buNone/>
            </a:pPr>
            <a:r>
              <a:rPr lang="en" sz="3900" b="1">
                <a:latin typeface="Calibri"/>
                <a:ea typeface="Calibri"/>
                <a:cs typeface="Calibri"/>
                <a:sym typeface="Calibri"/>
              </a:rPr>
              <a:t>Reliance on fossil fuels</a:t>
            </a:r>
            <a:endParaRPr sz="3900">
              <a:latin typeface="Calibri"/>
              <a:ea typeface="Calibri"/>
              <a:cs typeface="Calibri"/>
              <a:sym typeface="Calibri"/>
            </a:endParaRPr>
          </a:p>
          <a:p>
            <a:pPr marL="342900" lvl="0" indent="0" algn="l" rtl="0">
              <a:spcBef>
                <a:spcPts val="480"/>
              </a:spcBef>
              <a:spcAft>
                <a:spcPts val="0"/>
              </a:spcAft>
              <a:buNone/>
            </a:pPr>
            <a:r>
              <a:rPr lang="en" sz="3900" b="1">
                <a:latin typeface="Calibri"/>
                <a:ea typeface="Calibri"/>
                <a:cs typeface="Calibri"/>
                <a:sym typeface="Calibri"/>
              </a:rPr>
              <a:t>Limited automation</a:t>
            </a:r>
            <a:br>
              <a:rPr lang="en" sz="3922">
                <a:latin typeface="Calibri"/>
                <a:ea typeface="Calibri"/>
                <a:cs typeface="Calibri"/>
                <a:sym typeface="Calibri"/>
              </a:rPr>
            </a:br>
            <a:r>
              <a:rPr lang="en" sz="2891">
                <a:latin typeface="Calibri"/>
                <a:ea typeface="Calibri"/>
                <a:cs typeface="Calibri"/>
                <a:sym typeface="Calibri"/>
              </a:rPr>
              <a:t>Manual monitoring and control of grid operations and older transmission infrastructure.</a:t>
            </a:r>
            <a:br>
              <a:rPr lang="en" sz="2891">
                <a:latin typeface="Calibri"/>
                <a:ea typeface="Calibri"/>
                <a:cs typeface="Calibri"/>
                <a:sym typeface="Calibri"/>
              </a:rPr>
            </a:br>
            <a:br>
              <a:rPr lang="en" sz="2891">
                <a:latin typeface="Calibri"/>
                <a:ea typeface="Calibri"/>
                <a:cs typeface="Calibri"/>
                <a:sym typeface="Calibri"/>
              </a:rPr>
            </a:br>
            <a:r>
              <a:rPr lang="en" sz="2891">
                <a:latin typeface="Calibri"/>
                <a:ea typeface="Calibri"/>
                <a:cs typeface="Calibri"/>
                <a:sym typeface="Calibri"/>
              </a:rPr>
              <a:t>Limited ability to dynamically adapt to changes in supply and demand dynamically.</a:t>
            </a:r>
            <a:endParaRPr sz="2891">
              <a:latin typeface="Calibri"/>
              <a:ea typeface="Calibri"/>
              <a:cs typeface="Calibri"/>
              <a:sym typeface="Calibri"/>
            </a:endParaRPr>
          </a:p>
          <a:p>
            <a:pPr marL="342900" lvl="0" indent="-190500" algn="l" rtl="0">
              <a:spcBef>
                <a:spcPts val="480"/>
              </a:spcBef>
              <a:spcAft>
                <a:spcPts val="0"/>
              </a:spcAft>
              <a:buClr>
                <a:schemeClr val="dk1"/>
              </a:buClr>
              <a:buSzPct val="104347"/>
              <a:buNone/>
            </a:pPr>
            <a:endParaRPr sz="2300">
              <a:latin typeface="Calibri"/>
              <a:ea typeface="Calibri"/>
              <a:cs typeface="Calibri"/>
              <a:sym typeface="Calibri"/>
            </a:endParaRPr>
          </a:p>
        </p:txBody>
      </p:sp>
      <p:sp>
        <p:nvSpPr>
          <p:cNvPr id="199" name="Google Shape;199;p27"/>
          <p:cNvSpPr txBox="1">
            <a:spLocks noGrp="1"/>
          </p:cNvSpPr>
          <p:nvPr>
            <p:ph type="body" idx="4"/>
          </p:nvPr>
        </p:nvSpPr>
        <p:spPr>
          <a:xfrm>
            <a:off x="4645025" y="1599642"/>
            <a:ext cx="4319400" cy="29634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 b="1">
                <a:latin typeface="Calibri"/>
                <a:ea typeface="Calibri"/>
                <a:cs typeface="Calibri"/>
                <a:sym typeface="Calibri"/>
              </a:rPr>
              <a:t>Renewable energy resources</a:t>
            </a:r>
            <a:br>
              <a:rPr lang="en" b="1">
                <a:latin typeface="Calibri"/>
                <a:ea typeface="Calibri"/>
                <a:cs typeface="Calibri"/>
                <a:sym typeface="Calibri"/>
              </a:rPr>
            </a:br>
            <a:r>
              <a:rPr lang="en" sz="1800">
                <a:latin typeface="Calibri"/>
                <a:ea typeface="Calibri"/>
                <a:cs typeface="Calibri"/>
                <a:sym typeface="Calibri"/>
              </a:rPr>
              <a:t>solar, wind, hydro</a:t>
            </a:r>
            <a:endParaRPr sz="2200">
              <a:latin typeface="Calibri"/>
              <a:ea typeface="Calibri"/>
              <a:cs typeface="Calibri"/>
              <a:sym typeface="Calibri"/>
            </a:endParaRPr>
          </a:p>
          <a:p>
            <a:pPr marL="342900" lvl="0" indent="0" algn="l" rtl="0">
              <a:spcBef>
                <a:spcPts val="480"/>
              </a:spcBef>
              <a:spcAft>
                <a:spcPts val="0"/>
              </a:spcAft>
              <a:buNone/>
            </a:pPr>
            <a:r>
              <a:rPr lang="en" b="1">
                <a:latin typeface="Calibri"/>
                <a:ea typeface="Calibri"/>
                <a:cs typeface="Calibri"/>
                <a:sym typeface="Calibri"/>
              </a:rPr>
              <a:t>Smart-grids</a:t>
            </a:r>
            <a:br>
              <a:rPr lang="en" b="1">
                <a:latin typeface="Calibri"/>
                <a:ea typeface="Calibri"/>
                <a:cs typeface="Calibri"/>
                <a:sym typeface="Calibri"/>
              </a:rPr>
            </a:br>
            <a:r>
              <a:rPr lang="en" sz="1800">
                <a:latin typeface="Calibri"/>
                <a:ea typeface="Calibri"/>
                <a:cs typeface="Calibri"/>
                <a:sym typeface="Calibri"/>
              </a:rPr>
              <a:t>Smart meters, and advanced sensors for real-time monitoring and control.</a:t>
            </a:r>
            <a:endParaRPr sz="1800">
              <a:latin typeface="Calibri"/>
              <a:ea typeface="Calibri"/>
              <a:cs typeface="Calibri"/>
              <a:sym typeface="Calibri"/>
            </a:endParaRPr>
          </a:p>
          <a:p>
            <a:pPr marL="342900" lvl="0" indent="-190500" algn="l" rtl="0">
              <a:spcBef>
                <a:spcPts val="480"/>
              </a:spcBef>
              <a:spcAft>
                <a:spcPts val="0"/>
              </a:spcAft>
              <a:buClr>
                <a:schemeClr val="dk1"/>
              </a:buClr>
              <a:buSzPts val="2400"/>
              <a:buNone/>
            </a:pPr>
            <a:endParaRPr>
              <a:latin typeface="Calibri"/>
              <a:ea typeface="Calibri"/>
              <a:cs typeface="Calibri"/>
              <a:sym typeface="Calibri"/>
            </a:endParaRPr>
          </a:p>
        </p:txBody>
      </p:sp>
      <p:sp>
        <p:nvSpPr>
          <p:cNvPr id="200" name="Google Shape;200;p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
              <a:t>14</a:t>
            </a:fld>
            <a:endParaRPr/>
          </a:p>
        </p:txBody>
      </p:sp>
      <p:sp>
        <p:nvSpPr>
          <p:cNvPr id="201" name="Google Shape;201;p27"/>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202" name="Google Shape;202;p27"/>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Tomorrow</a:t>
            </a:r>
            <a:endParaRPr>
              <a:solidFill>
                <a:srgbClr val="9FC5E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 b="1">
                <a:latin typeface="Calibri"/>
                <a:ea typeface="Calibri"/>
                <a:cs typeface="Calibri"/>
                <a:sym typeface="Calibri"/>
              </a:rPr>
              <a:t>Passive consumers</a:t>
            </a:r>
            <a:br>
              <a:rPr lang="en">
                <a:latin typeface="Calibri"/>
                <a:ea typeface="Calibri"/>
                <a:cs typeface="Calibri"/>
                <a:sym typeface="Calibri"/>
              </a:rPr>
            </a:br>
            <a:r>
              <a:rPr lang="en" sz="1800">
                <a:latin typeface="Calibri"/>
                <a:ea typeface="Calibri"/>
                <a:cs typeface="Calibri"/>
                <a:sym typeface="Calibri"/>
              </a:rPr>
              <a:t>Little interaction or control over the consumer’s energy use.</a:t>
            </a:r>
            <a:endParaRPr sz="1800">
              <a:latin typeface="Calibri"/>
              <a:ea typeface="Calibri"/>
              <a:cs typeface="Calibri"/>
              <a:sym typeface="Calibri"/>
            </a:endParaRPr>
          </a:p>
          <a:p>
            <a:pPr marL="342900" lvl="0" indent="0" algn="l" rtl="0">
              <a:spcBef>
                <a:spcPts val="480"/>
              </a:spcBef>
              <a:spcAft>
                <a:spcPts val="0"/>
              </a:spcAft>
              <a:buNone/>
            </a:pPr>
            <a:r>
              <a:rPr lang="en" b="1">
                <a:latin typeface="Calibri"/>
                <a:ea typeface="Calibri"/>
                <a:cs typeface="Calibri"/>
                <a:sym typeface="Calibri"/>
              </a:rPr>
              <a:t>Flat pricing</a:t>
            </a:r>
            <a:br>
              <a:rPr lang="en" sz="1800" b="1">
                <a:latin typeface="Calibri"/>
                <a:ea typeface="Calibri"/>
                <a:cs typeface="Calibri"/>
                <a:sym typeface="Calibri"/>
              </a:rPr>
            </a:br>
            <a:r>
              <a:rPr lang="en" sz="1800">
                <a:latin typeface="Calibri"/>
                <a:ea typeface="Calibri"/>
                <a:cs typeface="Calibri"/>
                <a:sym typeface="Calibri"/>
              </a:rPr>
              <a:t>Typically, flat rates for electricity consumption.</a:t>
            </a:r>
            <a:endParaRPr sz="1800">
              <a:latin typeface="Calibri"/>
              <a:ea typeface="Calibri"/>
              <a:cs typeface="Calibri"/>
              <a:sym typeface="Calibri"/>
            </a:endParaRPr>
          </a:p>
          <a:p>
            <a:pPr marL="342900" lvl="0" indent="-190500" algn="l" rtl="0">
              <a:spcBef>
                <a:spcPts val="480"/>
              </a:spcBef>
              <a:spcAft>
                <a:spcPts val="0"/>
              </a:spcAft>
              <a:buClr>
                <a:schemeClr val="dk1"/>
              </a:buClr>
              <a:buSzPts val="2400"/>
              <a:buNone/>
            </a:pPr>
            <a:endParaRPr>
              <a:latin typeface="Calibri"/>
              <a:ea typeface="Calibri"/>
              <a:cs typeface="Calibri"/>
              <a:sym typeface="Calibri"/>
            </a:endParaRPr>
          </a:p>
        </p:txBody>
      </p:sp>
      <p:sp>
        <p:nvSpPr>
          <p:cNvPr id="208" name="Google Shape;208;p28"/>
          <p:cNvSpPr txBox="1">
            <a:spLocks noGrp="1"/>
          </p:cNvSpPr>
          <p:nvPr>
            <p:ph type="body" idx="4"/>
          </p:nvPr>
        </p:nvSpPr>
        <p:spPr>
          <a:xfrm>
            <a:off x="4645025" y="1599642"/>
            <a:ext cx="4319400" cy="2963400"/>
          </a:xfrm>
          <a:prstGeom prst="rect">
            <a:avLst/>
          </a:prstGeom>
          <a:noFill/>
          <a:ln>
            <a:noFill/>
          </a:ln>
        </p:spPr>
        <p:txBody>
          <a:bodyPr spcFirstLastPara="1" wrap="square" lIns="91425" tIns="45700" rIns="91425" bIns="45700" anchor="t" anchorCtr="0">
            <a:normAutofit lnSpcReduction="20000"/>
          </a:bodyPr>
          <a:lstStyle/>
          <a:p>
            <a:pPr marL="342900" lvl="0" indent="0" algn="l" rtl="0">
              <a:spcBef>
                <a:spcPts val="0"/>
              </a:spcBef>
              <a:spcAft>
                <a:spcPts val="0"/>
              </a:spcAft>
              <a:buNone/>
            </a:pPr>
            <a:r>
              <a:rPr lang="en" b="1">
                <a:latin typeface="Calibri"/>
                <a:ea typeface="Calibri"/>
                <a:cs typeface="Calibri"/>
                <a:sym typeface="Calibri"/>
              </a:rPr>
              <a:t>Active consumers (prosumers)</a:t>
            </a:r>
            <a:r>
              <a:rPr lang="en" sz="1800">
                <a:latin typeface="Calibri"/>
                <a:ea typeface="Calibri"/>
                <a:cs typeface="Calibri"/>
                <a:sym typeface="Calibri"/>
              </a:rPr>
              <a:t> </a:t>
            </a:r>
            <a:br>
              <a:rPr lang="en" sz="1800">
                <a:latin typeface="Calibri"/>
                <a:ea typeface="Calibri"/>
                <a:cs typeface="Calibri"/>
                <a:sym typeface="Calibri"/>
              </a:rPr>
            </a:br>
            <a:r>
              <a:rPr lang="en" sz="1800">
                <a:latin typeface="Calibri"/>
                <a:ea typeface="Calibri"/>
                <a:cs typeface="Calibri"/>
                <a:sym typeface="Calibri"/>
              </a:rPr>
              <a:t>Consumers can produce and sell energy back to the grid, becoming active participants.</a:t>
            </a:r>
            <a:endParaRPr sz="1800">
              <a:latin typeface="Calibri"/>
              <a:ea typeface="Calibri"/>
              <a:cs typeface="Calibri"/>
              <a:sym typeface="Calibri"/>
            </a:endParaRPr>
          </a:p>
          <a:p>
            <a:pPr marL="342900" lvl="0" indent="0" algn="l" rtl="0">
              <a:spcBef>
                <a:spcPts val="480"/>
              </a:spcBef>
              <a:spcAft>
                <a:spcPts val="0"/>
              </a:spcAft>
              <a:buNone/>
            </a:pPr>
            <a:r>
              <a:rPr lang="en" b="1">
                <a:latin typeface="Calibri"/>
                <a:ea typeface="Calibri"/>
                <a:cs typeface="Calibri"/>
                <a:sym typeface="Calibri"/>
              </a:rPr>
              <a:t>Dynamic pricing</a:t>
            </a:r>
            <a:r>
              <a:rPr lang="en" sz="1800">
                <a:latin typeface="Calibri"/>
                <a:ea typeface="Calibri"/>
                <a:cs typeface="Calibri"/>
                <a:sym typeface="Calibri"/>
              </a:rPr>
              <a:t> </a:t>
            </a:r>
            <a:br>
              <a:rPr lang="en" sz="1800">
                <a:latin typeface="Calibri"/>
                <a:ea typeface="Calibri"/>
                <a:cs typeface="Calibri"/>
                <a:sym typeface="Calibri"/>
              </a:rPr>
            </a:br>
            <a:r>
              <a:rPr lang="en" sz="1800">
                <a:latin typeface="Calibri"/>
                <a:ea typeface="Calibri"/>
                <a:cs typeface="Calibri"/>
                <a:sym typeface="Calibri"/>
              </a:rPr>
              <a:t>Dynamic pricing models, such as time-of-use rates and real-time pricing, to encourage savings.</a:t>
            </a:r>
            <a:endParaRPr sz="1800">
              <a:latin typeface="Calibri"/>
              <a:ea typeface="Calibri"/>
              <a:cs typeface="Calibri"/>
              <a:sym typeface="Calibri"/>
            </a:endParaRPr>
          </a:p>
        </p:txBody>
      </p:sp>
      <p:sp>
        <p:nvSpPr>
          <p:cNvPr id="209" name="Google Shape;209;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
              <a:t>15</a:t>
            </a:fld>
            <a:endParaRPr/>
          </a:p>
        </p:txBody>
      </p:sp>
      <p:sp>
        <p:nvSpPr>
          <p:cNvPr id="210" name="Google Shape;210;p28"/>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211" name="Google Shape;211;p28"/>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Tomorrow</a:t>
            </a:r>
            <a:endParaRPr>
              <a:solidFill>
                <a:srgbClr val="9FC5E8"/>
              </a:solidFill>
              <a:latin typeface="Calibri"/>
              <a:ea typeface="Calibri"/>
              <a:cs typeface="Calibri"/>
              <a:sym typeface="Calibri"/>
            </a:endParaRPr>
          </a:p>
        </p:txBody>
      </p:sp>
      <p:sp>
        <p:nvSpPr>
          <p:cNvPr id="212" name="Google Shape;212;p28"/>
          <p:cNvSpPr txBox="1">
            <a:spLocks noGrp="1"/>
          </p:cNvSpPr>
          <p:nvPr>
            <p:ph type="title"/>
          </p:nvPr>
        </p:nvSpPr>
        <p:spPr>
          <a:xfrm>
            <a:off x="142844" y="107139"/>
            <a:ext cx="8544000" cy="803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lang="en" sz="2420" b="1">
                <a:solidFill>
                  <a:srgbClr val="3D85C6"/>
                </a:solidFill>
                <a:latin typeface="Calibri"/>
                <a:ea typeface="Calibri"/>
                <a:cs typeface="Calibri"/>
                <a:sym typeface="Calibri"/>
              </a:rPr>
              <a:t>Energy Markets</a:t>
            </a:r>
            <a:endParaRPr sz="2420" b="1">
              <a:solidFill>
                <a:srgbClr val="3D85C6"/>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body" idx="2"/>
          </p:nvPr>
        </p:nvSpPr>
        <p:spPr>
          <a:xfrm>
            <a:off x="296225" y="1631150"/>
            <a:ext cx="4201200" cy="3136200"/>
          </a:xfrm>
          <a:prstGeom prst="rect">
            <a:avLst/>
          </a:prstGeom>
          <a:noFill/>
          <a:ln>
            <a:noFill/>
          </a:ln>
        </p:spPr>
        <p:txBody>
          <a:bodyPr spcFirstLastPara="1" wrap="square" lIns="91425" tIns="45700" rIns="91425" bIns="45700" anchor="t" anchorCtr="0">
            <a:normAutofit fontScale="55000" lnSpcReduction="10000"/>
          </a:bodyPr>
          <a:lstStyle/>
          <a:p>
            <a:pPr marL="342900" lvl="0" indent="0" algn="l" rtl="0">
              <a:spcBef>
                <a:spcPts val="0"/>
              </a:spcBef>
              <a:spcAft>
                <a:spcPts val="0"/>
              </a:spcAft>
              <a:buNone/>
            </a:pPr>
            <a:r>
              <a:rPr lang="en" sz="4000" b="1">
                <a:latin typeface="Calibri"/>
                <a:ea typeface="Calibri"/>
                <a:cs typeface="Calibri"/>
                <a:sym typeface="Calibri"/>
              </a:rPr>
              <a:t>Regulated monopoly</a:t>
            </a:r>
            <a:br>
              <a:rPr lang="en" sz="3303" b="1">
                <a:latin typeface="Calibri"/>
                <a:ea typeface="Calibri"/>
                <a:cs typeface="Calibri"/>
                <a:sym typeface="Calibri"/>
              </a:rPr>
            </a:br>
            <a:r>
              <a:rPr lang="en" sz="2890">
                <a:latin typeface="Calibri"/>
                <a:ea typeface="Calibri"/>
                <a:cs typeface="Calibri"/>
                <a:sym typeface="Calibri"/>
              </a:rPr>
              <a:t>Often operated by regulated monopolies with limited competition</a:t>
            </a:r>
            <a:endParaRPr sz="2890">
              <a:latin typeface="Calibri"/>
              <a:ea typeface="Calibri"/>
              <a:cs typeface="Calibri"/>
              <a:sym typeface="Calibri"/>
            </a:endParaRPr>
          </a:p>
          <a:p>
            <a:pPr marL="342900" lvl="0" indent="0" algn="l" rtl="0">
              <a:spcBef>
                <a:spcPts val="0"/>
              </a:spcBef>
              <a:spcAft>
                <a:spcPts val="0"/>
              </a:spcAft>
              <a:buNone/>
            </a:pPr>
            <a:endParaRPr sz="1800">
              <a:latin typeface="Calibri"/>
              <a:ea typeface="Calibri"/>
              <a:cs typeface="Calibri"/>
              <a:sym typeface="Calibri"/>
            </a:endParaRPr>
          </a:p>
          <a:p>
            <a:pPr marL="342900" lvl="0" indent="0" algn="l" rtl="0">
              <a:spcBef>
                <a:spcPts val="480"/>
              </a:spcBef>
              <a:spcAft>
                <a:spcPts val="0"/>
              </a:spcAft>
              <a:buNone/>
            </a:pPr>
            <a:r>
              <a:rPr lang="en" sz="4000" b="1">
                <a:latin typeface="Calibri"/>
                <a:ea typeface="Calibri"/>
                <a:cs typeface="Calibri"/>
                <a:sym typeface="Calibri"/>
              </a:rPr>
              <a:t>Static regulation</a:t>
            </a:r>
            <a:br>
              <a:rPr lang="en" sz="4000">
                <a:latin typeface="Calibri"/>
                <a:ea typeface="Calibri"/>
                <a:cs typeface="Calibri"/>
                <a:sym typeface="Calibri"/>
              </a:rPr>
            </a:br>
            <a:r>
              <a:rPr lang="en" sz="2890">
                <a:latin typeface="Calibri"/>
                <a:ea typeface="Calibri"/>
                <a:cs typeface="Calibri"/>
                <a:sym typeface="Calibri"/>
              </a:rPr>
              <a:t>Slow to adapt regulatory frameworks</a:t>
            </a:r>
            <a:endParaRPr sz="2890">
              <a:latin typeface="Calibri"/>
              <a:ea typeface="Calibri"/>
              <a:cs typeface="Calibri"/>
              <a:sym typeface="Calibri"/>
            </a:endParaRPr>
          </a:p>
          <a:p>
            <a:pPr marL="342900" lvl="0" indent="0" algn="l" rtl="0">
              <a:spcBef>
                <a:spcPts val="0"/>
              </a:spcBef>
              <a:spcAft>
                <a:spcPts val="0"/>
              </a:spcAft>
              <a:buNone/>
            </a:pPr>
            <a:endParaRPr sz="1800">
              <a:latin typeface="Calibri"/>
              <a:ea typeface="Calibri"/>
              <a:cs typeface="Calibri"/>
              <a:sym typeface="Calibri"/>
            </a:endParaRPr>
          </a:p>
          <a:p>
            <a:pPr marL="342900" lvl="0" indent="0" algn="l" rtl="0">
              <a:spcBef>
                <a:spcPts val="0"/>
              </a:spcBef>
              <a:spcAft>
                <a:spcPts val="0"/>
              </a:spcAft>
              <a:buClr>
                <a:schemeClr val="dk1"/>
              </a:buClr>
              <a:buSzPct val="27500"/>
              <a:buFont typeface="Arial"/>
              <a:buNone/>
            </a:pPr>
            <a:r>
              <a:rPr lang="en" sz="4000" b="1">
                <a:latin typeface="Calibri"/>
                <a:ea typeface="Calibri"/>
                <a:cs typeface="Calibri"/>
                <a:sym typeface="Calibri"/>
              </a:rPr>
              <a:t>Local and individual decision making and control </a:t>
            </a:r>
            <a:endParaRPr sz="4000" b="1">
              <a:latin typeface="Calibri"/>
              <a:ea typeface="Calibri"/>
              <a:cs typeface="Calibri"/>
              <a:sym typeface="Calibri"/>
            </a:endParaRPr>
          </a:p>
          <a:p>
            <a:pPr marL="342900" lvl="0" indent="0" algn="l" rtl="0">
              <a:spcBef>
                <a:spcPts val="480"/>
              </a:spcBef>
              <a:spcAft>
                <a:spcPts val="0"/>
              </a:spcAft>
              <a:buNone/>
            </a:pPr>
            <a:endParaRPr sz="1800">
              <a:latin typeface="Calibri"/>
              <a:ea typeface="Calibri"/>
              <a:cs typeface="Calibri"/>
              <a:sym typeface="Calibri"/>
            </a:endParaRPr>
          </a:p>
          <a:p>
            <a:pPr marL="0" lvl="0" indent="0" algn="l" rtl="0">
              <a:spcBef>
                <a:spcPts val="480"/>
              </a:spcBef>
              <a:spcAft>
                <a:spcPts val="0"/>
              </a:spcAft>
              <a:buClr>
                <a:schemeClr val="dk1"/>
              </a:buClr>
              <a:buSzPct val="100000"/>
              <a:buNone/>
            </a:pPr>
            <a:endParaRPr>
              <a:latin typeface="Calibri"/>
              <a:ea typeface="Calibri"/>
              <a:cs typeface="Calibri"/>
              <a:sym typeface="Calibri"/>
            </a:endParaRPr>
          </a:p>
        </p:txBody>
      </p:sp>
      <p:sp>
        <p:nvSpPr>
          <p:cNvPr id="218" name="Google Shape;218;p29"/>
          <p:cNvSpPr txBox="1">
            <a:spLocks noGrp="1"/>
          </p:cNvSpPr>
          <p:nvPr>
            <p:ph type="body" idx="4"/>
          </p:nvPr>
        </p:nvSpPr>
        <p:spPr>
          <a:xfrm>
            <a:off x="4645025" y="1599642"/>
            <a:ext cx="4041900" cy="2963400"/>
          </a:xfrm>
          <a:prstGeom prst="rect">
            <a:avLst/>
          </a:prstGeom>
          <a:noFill/>
          <a:ln>
            <a:noFill/>
          </a:ln>
        </p:spPr>
        <p:txBody>
          <a:bodyPr spcFirstLastPara="1" wrap="square" lIns="91425" tIns="45700" rIns="91425" bIns="45700" anchor="t" anchorCtr="0">
            <a:normAutofit fontScale="77500" lnSpcReduction="10000"/>
          </a:bodyPr>
          <a:lstStyle/>
          <a:p>
            <a:pPr marL="342900" lvl="0" indent="0" algn="l" rtl="0">
              <a:spcBef>
                <a:spcPts val="0"/>
              </a:spcBef>
              <a:spcAft>
                <a:spcPts val="0"/>
              </a:spcAft>
              <a:buNone/>
            </a:pPr>
            <a:r>
              <a:rPr lang="en" sz="3303" b="1">
                <a:latin typeface="Calibri"/>
                <a:ea typeface="Calibri"/>
                <a:cs typeface="Calibri"/>
                <a:sym typeface="Calibri"/>
              </a:rPr>
              <a:t>Competitive markets</a:t>
            </a:r>
            <a:r>
              <a:rPr lang="en" sz="3303">
                <a:latin typeface="Calibri"/>
                <a:ea typeface="Calibri"/>
                <a:cs typeface="Calibri"/>
                <a:sym typeface="Calibri"/>
              </a:rPr>
              <a:t> </a:t>
            </a:r>
            <a:endParaRPr sz="3303">
              <a:latin typeface="Calibri"/>
              <a:ea typeface="Calibri"/>
              <a:cs typeface="Calibri"/>
              <a:sym typeface="Calibri"/>
            </a:endParaRPr>
          </a:p>
          <a:p>
            <a:pPr marL="342900" lvl="0" indent="0" algn="l" rtl="0">
              <a:spcBef>
                <a:spcPts val="0"/>
              </a:spcBef>
              <a:spcAft>
                <a:spcPts val="0"/>
              </a:spcAft>
              <a:buNone/>
            </a:pPr>
            <a:r>
              <a:rPr lang="en" sz="1900">
                <a:latin typeface="Calibri"/>
                <a:ea typeface="Calibri"/>
                <a:cs typeface="Calibri"/>
                <a:sym typeface="Calibri"/>
              </a:rPr>
              <a:t>Increased competition with multiple energy providers and market-based approaches.</a:t>
            </a:r>
            <a:endParaRPr sz="1900">
              <a:latin typeface="Calibri"/>
              <a:ea typeface="Calibri"/>
              <a:cs typeface="Calibri"/>
              <a:sym typeface="Calibri"/>
            </a:endParaRPr>
          </a:p>
          <a:p>
            <a:pPr marL="342900" lvl="0" indent="0" algn="l" rtl="0">
              <a:spcBef>
                <a:spcPts val="480"/>
              </a:spcBef>
              <a:spcAft>
                <a:spcPts val="0"/>
              </a:spcAft>
              <a:buNone/>
            </a:pPr>
            <a:r>
              <a:rPr lang="en" sz="3050" b="1">
                <a:latin typeface="Calibri"/>
                <a:ea typeface="Calibri"/>
                <a:cs typeface="Calibri"/>
                <a:sym typeface="Calibri"/>
              </a:rPr>
              <a:t>New market structures</a:t>
            </a:r>
            <a:br>
              <a:rPr lang="en" sz="3050" b="1">
                <a:latin typeface="Calibri"/>
                <a:ea typeface="Calibri"/>
                <a:cs typeface="Calibri"/>
                <a:sym typeface="Calibri"/>
              </a:rPr>
            </a:br>
            <a:r>
              <a:rPr lang="en" sz="2100">
                <a:latin typeface="Calibri"/>
                <a:ea typeface="Calibri"/>
                <a:cs typeface="Calibri"/>
                <a:sym typeface="Calibri"/>
              </a:rPr>
              <a:t>More dynamic regulatory environment </a:t>
            </a:r>
            <a:endParaRPr sz="2100">
              <a:latin typeface="Calibri"/>
              <a:ea typeface="Calibri"/>
              <a:cs typeface="Calibri"/>
              <a:sym typeface="Calibri"/>
            </a:endParaRPr>
          </a:p>
          <a:p>
            <a:pPr marL="342900" lvl="0" indent="0" algn="l" rtl="0">
              <a:spcBef>
                <a:spcPts val="480"/>
              </a:spcBef>
              <a:spcAft>
                <a:spcPts val="0"/>
              </a:spcAft>
              <a:buNone/>
            </a:pPr>
            <a:r>
              <a:rPr lang="en" sz="2100">
                <a:latin typeface="Calibri"/>
                <a:ea typeface="Calibri"/>
                <a:cs typeface="Calibri"/>
                <a:sym typeface="Calibri"/>
              </a:rPr>
              <a:t>New business models</a:t>
            </a:r>
            <a:endParaRPr sz="2100">
              <a:latin typeface="Calibri"/>
              <a:ea typeface="Calibri"/>
              <a:cs typeface="Calibri"/>
              <a:sym typeface="Calibri"/>
            </a:endParaRPr>
          </a:p>
          <a:p>
            <a:pPr marL="457200" lvl="0" indent="457200" algn="l" rtl="0">
              <a:spcBef>
                <a:spcPts val="0"/>
              </a:spcBef>
              <a:spcAft>
                <a:spcPts val="0"/>
              </a:spcAft>
              <a:buClr>
                <a:schemeClr val="dk1"/>
              </a:buClr>
              <a:buSzPct val="52380"/>
              <a:buFont typeface="Arial"/>
              <a:buNone/>
            </a:pPr>
            <a:r>
              <a:rPr lang="en" sz="2100">
                <a:latin typeface="Calibri"/>
                <a:ea typeface="Calibri"/>
                <a:cs typeface="Calibri"/>
                <a:sym typeface="Calibri"/>
              </a:rPr>
              <a:t>Virtual power-plants</a:t>
            </a:r>
            <a:endParaRPr sz="2100">
              <a:latin typeface="Calibri"/>
              <a:ea typeface="Calibri"/>
              <a:cs typeface="Calibri"/>
              <a:sym typeface="Calibri"/>
            </a:endParaRPr>
          </a:p>
          <a:p>
            <a:pPr marL="457200" lvl="0" indent="457200" algn="l" rtl="0">
              <a:spcBef>
                <a:spcPts val="0"/>
              </a:spcBef>
              <a:spcAft>
                <a:spcPts val="0"/>
              </a:spcAft>
              <a:buClr>
                <a:schemeClr val="dk1"/>
              </a:buClr>
              <a:buSzPct val="52380"/>
              <a:buFont typeface="Arial"/>
              <a:buNone/>
            </a:pPr>
            <a:r>
              <a:rPr lang="en" sz="2100">
                <a:latin typeface="Calibri"/>
                <a:ea typeface="Calibri"/>
                <a:cs typeface="Calibri"/>
                <a:sym typeface="Calibri"/>
              </a:rPr>
              <a:t>Aggregates </a:t>
            </a:r>
            <a:endParaRPr sz="2100">
              <a:latin typeface="Calibri"/>
              <a:ea typeface="Calibri"/>
              <a:cs typeface="Calibri"/>
              <a:sym typeface="Calibri"/>
            </a:endParaRPr>
          </a:p>
          <a:p>
            <a:pPr marL="0" lvl="0" indent="0" algn="l" rtl="0">
              <a:spcBef>
                <a:spcPts val="0"/>
              </a:spcBef>
              <a:spcAft>
                <a:spcPts val="0"/>
              </a:spcAft>
              <a:buClr>
                <a:schemeClr val="dk1"/>
              </a:buClr>
              <a:buSzPct val="52380"/>
              <a:buFont typeface="Arial"/>
              <a:buNone/>
            </a:pPr>
            <a:r>
              <a:rPr lang="en" sz="2100">
                <a:latin typeface="Calibri"/>
                <a:ea typeface="Calibri"/>
                <a:cs typeface="Calibri"/>
                <a:sym typeface="Calibri"/>
              </a:rPr>
              <a:t>                   Energy communities</a:t>
            </a:r>
            <a:endParaRPr sz="2100">
              <a:latin typeface="Calibri"/>
              <a:ea typeface="Calibri"/>
              <a:cs typeface="Calibri"/>
              <a:sym typeface="Calibri"/>
            </a:endParaRPr>
          </a:p>
        </p:txBody>
      </p:sp>
      <p:sp>
        <p:nvSpPr>
          <p:cNvPr id="219" name="Google Shape;219;p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lnSpcReduction="10000"/>
          </a:bodyPr>
          <a:lstStyle/>
          <a:p>
            <a:pPr marL="0" lvl="0" indent="0" algn="r" rtl="0">
              <a:spcBef>
                <a:spcPts val="0"/>
              </a:spcBef>
              <a:spcAft>
                <a:spcPts val="0"/>
              </a:spcAft>
              <a:buNone/>
            </a:pPr>
            <a:fld id="{00000000-1234-1234-1234-123412341234}" type="slidenum">
              <a:rPr lang="en"/>
              <a:t>16</a:t>
            </a:fld>
            <a:endParaRPr/>
          </a:p>
        </p:txBody>
      </p:sp>
      <p:sp>
        <p:nvSpPr>
          <p:cNvPr id="220" name="Google Shape;220;p29"/>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221" name="Google Shape;221;p29"/>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None/>
            </a:pPr>
            <a:r>
              <a:rPr lang="en">
                <a:solidFill>
                  <a:srgbClr val="9FC5E8"/>
                </a:solidFill>
              </a:rPr>
              <a:t>Tomorrow</a:t>
            </a:r>
            <a:endParaRPr>
              <a:solidFill>
                <a:srgbClr val="9FC5E8"/>
              </a:solidFill>
            </a:endParaRPr>
          </a:p>
        </p:txBody>
      </p:sp>
      <p:sp>
        <p:nvSpPr>
          <p:cNvPr id="222" name="Google Shape;222;p29"/>
          <p:cNvSpPr txBox="1">
            <a:spLocks noGrp="1"/>
          </p:cNvSpPr>
          <p:nvPr>
            <p:ph type="title"/>
          </p:nvPr>
        </p:nvSpPr>
        <p:spPr>
          <a:xfrm>
            <a:off x="142844" y="107139"/>
            <a:ext cx="8544000" cy="803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lang="en" sz="2420" b="1">
                <a:solidFill>
                  <a:srgbClr val="3D85C6"/>
                </a:solidFill>
                <a:latin typeface="Calibri"/>
                <a:ea typeface="Calibri"/>
                <a:cs typeface="Calibri"/>
                <a:sym typeface="Calibri"/>
              </a:rPr>
              <a:t>Energy Markets</a:t>
            </a:r>
            <a:endParaRPr sz="2420" b="1">
              <a:solidFill>
                <a:srgbClr val="3D85C6"/>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0"/>
          <p:cNvPicPr preferRelativeResize="0"/>
          <p:nvPr/>
        </p:nvPicPr>
        <p:blipFill>
          <a:blip r:embed="rId3">
            <a:alphaModFix/>
          </a:blip>
          <a:stretch>
            <a:fillRect/>
          </a:stretch>
        </p:blipFill>
        <p:spPr>
          <a:xfrm rot="-7561966">
            <a:off x="3213087" y="599886"/>
            <a:ext cx="3022649" cy="3022649"/>
          </a:xfrm>
          <a:prstGeom prst="rect">
            <a:avLst/>
          </a:prstGeom>
          <a:noFill/>
          <a:ln>
            <a:noFill/>
          </a:ln>
        </p:spPr>
      </p:pic>
      <p:sp>
        <p:nvSpPr>
          <p:cNvPr id="228" name="Google Shape;228;p30"/>
          <p:cNvSpPr txBox="1">
            <a:spLocks noGrp="1"/>
          </p:cNvSpPr>
          <p:nvPr>
            <p:ph type="title"/>
          </p:nvPr>
        </p:nvSpPr>
        <p:spPr>
          <a:xfrm>
            <a:off x="363875" y="69425"/>
            <a:ext cx="8520600" cy="86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b="1">
                <a:latin typeface="Calibri"/>
                <a:ea typeface="Calibri"/>
                <a:cs typeface="Calibri"/>
                <a:sym typeface="Calibri"/>
              </a:rPr>
              <a:t>EnergyNet mechanism </a:t>
            </a:r>
            <a:endParaRPr sz="2400" b="1">
              <a:latin typeface="Calibri"/>
              <a:ea typeface="Calibri"/>
              <a:cs typeface="Calibri"/>
              <a:sym typeface="Calibri"/>
            </a:endParaRPr>
          </a:p>
        </p:txBody>
      </p:sp>
      <p:sp>
        <p:nvSpPr>
          <p:cNvPr id="229" name="Google Shape;22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30" name="Google Shape;230;p30"/>
          <p:cNvPicPr preferRelativeResize="0"/>
          <p:nvPr/>
        </p:nvPicPr>
        <p:blipFill rotWithShape="1">
          <a:blip r:embed="rId4">
            <a:alphaModFix/>
          </a:blip>
          <a:srcRect l="43466" t="39412" r="38621" b="33404"/>
          <a:stretch/>
        </p:blipFill>
        <p:spPr>
          <a:xfrm>
            <a:off x="891650" y="1971700"/>
            <a:ext cx="1771094" cy="1679826"/>
          </a:xfrm>
          <a:prstGeom prst="rect">
            <a:avLst/>
          </a:prstGeom>
          <a:noFill/>
          <a:ln>
            <a:noFill/>
          </a:ln>
        </p:spPr>
      </p:pic>
      <p:pic>
        <p:nvPicPr>
          <p:cNvPr id="231" name="Google Shape;231;p30"/>
          <p:cNvPicPr preferRelativeResize="0"/>
          <p:nvPr/>
        </p:nvPicPr>
        <p:blipFill rotWithShape="1">
          <a:blip r:embed="rId5">
            <a:alphaModFix/>
          </a:blip>
          <a:srcRect l="24179"/>
          <a:stretch/>
        </p:blipFill>
        <p:spPr>
          <a:xfrm>
            <a:off x="6186775" y="1874263"/>
            <a:ext cx="1831900" cy="1874700"/>
          </a:xfrm>
          <a:prstGeom prst="rect">
            <a:avLst/>
          </a:prstGeom>
          <a:noFill/>
          <a:ln>
            <a:noFill/>
          </a:ln>
        </p:spPr>
      </p:pic>
      <p:pic>
        <p:nvPicPr>
          <p:cNvPr id="232" name="Google Shape;232;p30"/>
          <p:cNvPicPr preferRelativeResize="0"/>
          <p:nvPr/>
        </p:nvPicPr>
        <p:blipFill rotWithShape="1">
          <a:blip r:embed="rId6">
            <a:alphaModFix/>
          </a:blip>
          <a:srcRect l="50859" r="26188" b="74397"/>
          <a:stretch/>
        </p:blipFill>
        <p:spPr>
          <a:xfrm>
            <a:off x="3966888" y="2267950"/>
            <a:ext cx="1210225" cy="1316875"/>
          </a:xfrm>
          <a:prstGeom prst="rect">
            <a:avLst/>
          </a:prstGeom>
          <a:noFill/>
          <a:ln>
            <a:noFill/>
          </a:ln>
        </p:spPr>
      </p:pic>
      <p:pic>
        <p:nvPicPr>
          <p:cNvPr id="233" name="Google Shape;233;p30"/>
          <p:cNvPicPr preferRelativeResize="0"/>
          <p:nvPr/>
        </p:nvPicPr>
        <p:blipFill>
          <a:blip r:embed="rId3">
            <a:alphaModFix/>
          </a:blip>
          <a:stretch>
            <a:fillRect/>
          </a:stretch>
        </p:blipFill>
        <p:spPr>
          <a:xfrm rot="3041350">
            <a:off x="2850324" y="2130336"/>
            <a:ext cx="3022649" cy="3022649"/>
          </a:xfrm>
          <a:prstGeom prst="rect">
            <a:avLst/>
          </a:prstGeom>
          <a:noFill/>
          <a:ln>
            <a:noFill/>
          </a:ln>
        </p:spPr>
      </p:pic>
      <p:sp>
        <p:nvSpPr>
          <p:cNvPr id="234" name="Google Shape;234;p30"/>
          <p:cNvSpPr txBox="1"/>
          <p:nvPr/>
        </p:nvSpPr>
        <p:spPr>
          <a:xfrm>
            <a:off x="3696225" y="4222425"/>
            <a:ext cx="2975100" cy="3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predicated demand</a:t>
            </a:r>
            <a:endParaRPr sz="1800">
              <a:solidFill>
                <a:schemeClr val="dk2"/>
              </a:solidFill>
            </a:endParaRPr>
          </a:p>
        </p:txBody>
      </p:sp>
      <p:sp>
        <p:nvSpPr>
          <p:cNvPr id="235" name="Google Shape;235;p30"/>
          <p:cNvSpPr txBox="1"/>
          <p:nvPr/>
        </p:nvSpPr>
        <p:spPr>
          <a:xfrm>
            <a:off x="3236850" y="1180050"/>
            <a:ext cx="2975100" cy="3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prices, production plan  </a:t>
            </a:r>
            <a:endParaRPr sz="1800">
              <a:solidFill>
                <a:schemeClr val="dk2"/>
              </a:solidFill>
            </a:endParaRPr>
          </a:p>
        </p:txBody>
      </p:sp>
      <p:sp>
        <p:nvSpPr>
          <p:cNvPr id="236" name="Google Shape;236;p30"/>
          <p:cNvSpPr txBox="1"/>
          <p:nvPr/>
        </p:nvSpPr>
        <p:spPr>
          <a:xfrm>
            <a:off x="891650" y="1092450"/>
            <a:ext cx="1465500" cy="8625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800">
                <a:solidFill>
                  <a:srgbClr val="000000"/>
                </a:solidFill>
                <a:latin typeface="Calibri"/>
                <a:ea typeface="Calibri"/>
                <a:cs typeface="Calibri"/>
                <a:sym typeface="Calibri"/>
              </a:rPr>
              <a:t>ISO</a:t>
            </a:r>
            <a:endParaRPr sz="2800">
              <a:solidFill>
                <a:srgbClr val="000000"/>
              </a:solidFill>
              <a:latin typeface="Calibri"/>
              <a:ea typeface="Calibri"/>
              <a:cs typeface="Calibri"/>
              <a:sym typeface="Calibri"/>
            </a:endParaRPr>
          </a:p>
        </p:txBody>
      </p:sp>
      <p:sp>
        <p:nvSpPr>
          <p:cNvPr id="237" name="Google Shape;237;p30"/>
          <p:cNvSpPr txBox="1"/>
          <p:nvPr/>
        </p:nvSpPr>
        <p:spPr>
          <a:xfrm>
            <a:off x="6671313" y="1092450"/>
            <a:ext cx="1465500" cy="862500"/>
          </a:xfrm>
          <a:prstGeom prst="rect">
            <a:avLst/>
          </a:prstGeom>
          <a:noFill/>
          <a:ln>
            <a:noFill/>
          </a:ln>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sz="2800">
                <a:solidFill>
                  <a:srgbClr val="000000"/>
                </a:solidFill>
                <a:latin typeface="Calibri"/>
                <a:ea typeface="Calibri"/>
                <a:cs typeface="Calibri"/>
                <a:sym typeface="Calibri"/>
              </a:rPr>
              <a:t>PCS units</a:t>
            </a:r>
            <a:endParaRPr sz="28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Course Requirements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0" algn="l" rtl="0">
              <a:spcBef>
                <a:spcPts val="0"/>
              </a:spcBef>
              <a:spcAft>
                <a:spcPts val="0"/>
              </a:spcAft>
              <a:buNone/>
            </a:pPr>
            <a:r>
              <a:rPr lang="en">
                <a:latin typeface="Calibri"/>
                <a:ea typeface="Calibri"/>
                <a:cs typeface="Calibri"/>
                <a:sym typeface="Calibri"/>
              </a:rPr>
              <a:t>Course Requirements</a:t>
            </a:r>
            <a:endParaRPr>
              <a:latin typeface="Calibri"/>
              <a:ea typeface="Calibri"/>
              <a:cs typeface="Calibri"/>
              <a:sym typeface="Calibri"/>
            </a:endParaRPr>
          </a:p>
        </p:txBody>
      </p:sp>
      <p:sp>
        <p:nvSpPr>
          <p:cNvPr id="248" name="Google Shape;24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00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There will be 3 more meetings in the CLAIR lab during the semester (at 14:00):</a:t>
            </a:r>
            <a:endParaRPr sz="1500" dirty="0">
              <a:solidFill>
                <a:schemeClr val="dk1"/>
              </a:solidFill>
              <a:latin typeface="Calibri"/>
              <a:ea typeface="Calibri"/>
              <a:cs typeface="Calibri"/>
              <a:sym typeface="Calibri"/>
            </a:endParaRPr>
          </a:p>
          <a:p>
            <a:pPr marL="914400" lvl="1" indent="-323850" algn="l" rtl="0">
              <a:lnSpc>
                <a:spcPct val="100000"/>
              </a:lnSpc>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07</a:t>
            </a:r>
            <a:r>
              <a:rPr lang="en" sz="1500" dirty="0">
                <a:solidFill>
                  <a:schemeClr val="dk1"/>
                </a:solidFill>
                <a:latin typeface="Calibri"/>
                <a:ea typeface="Calibri"/>
                <a:cs typeface="Calibri"/>
                <a:sym typeface="Calibri"/>
              </a:rPr>
              <a:t>/05 - Project proposal presentation</a:t>
            </a:r>
          </a:p>
          <a:p>
            <a:pPr lvl="2" indent="-323850">
              <a:lnSpc>
                <a:spcPct val="100000"/>
              </a:lnSpc>
              <a:buClr>
                <a:schemeClr val="dk1"/>
              </a:buClr>
              <a:buSzPts val="1500"/>
              <a:buFont typeface="Calibri"/>
              <a:buChar char="○"/>
            </a:pPr>
            <a:r>
              <a:rPr lang="en-US" sz="1500" dirty="0">
                <a:solidFill>
                  <a:schemeClr val="dk1"/>
                </a:solidFill>
                <a:latin typeface="Calibri"/>
                <a:ea typeface="Calibri"/>
                <a:cs typeface="Calibri"/>
                <a:sym typeface="Calibri"/>
              </a:rPr>
              <a:t>Hand in your PDF by 30/04 9:00.</a:t>
            </a:r>
          </a:p>
          <a:p>
            <a:pPr marL="914400" lvl="1" indent="-323850" algn="l" rtl="0">
              <a:lnSpc>
                <a:spcPct val="100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28/05 - Status report</a:t>
            </a:r>
            <a:endParaRPr sz="1500" dirty="0">
              <a:solidFill>
                <a:schemeClr val="dk1"/>
              </a:solidFill>
              <a:latin typeface="Calibri"/>
              <a:ea typeface="Calibri"/>
              <a:cs typeface="Calibri"/>
              <a:sym typeface="Calibri"/>
            </a:endParaRPr>
          </a:p>
          <a:p>
            <a:pPr marL="914400" lvl="1" indent="-323850" algn="l" rtl="0">
              <a:lnSpc>
                <a:spcPct val="100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09/07 - Project results presentation</a:t>
            </a:r>
            <a:endParaRPr sz="1500" dirty="0">
              <a:solidFill>
                <a:schemeClr val="dk1"/>
              </a:solidFill>
              <a:latin typeface="Calibri"/>
              <a:ea typeface="Calibri"/>
              <a:cs typeface="Calibri"/>
              <a:sym typeface="Calibri"/>
            </a:endParaRPr>
          </a:p>
          <a:p>
            <a:pPr marL="457200" lvl="0" indent="-323850" algn="l" rtl="0">
              <a:lnSpc>
                <a:spcPct val="100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Meetings during the semester with the T.As</a:t>
            </a:r>
            <a:endParaRPr sz="1500" dirty="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500" b="1" dirty="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r>
              <a:rPr lang="en" sz="1500" b="1" dirty="0">
                <a:solidFill>
                  <a:schemeClr val="dk1"/>
                </a:solidFill>
                <a:latin typeface="Calibri"/>
                <a:ea typeface="Calibri"/>
                <a:cs typeface="Calibri"/>
                <a:sym typeface="Calibri"/>
              </a:rPr>
              <a:t>Late Submission Exception:</a:t>
            </a:r>
            <a:endParaRPr sz="1500" b="1" dirty="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r>
              <a:rPr lang="en" sz="1500" dirty="0">
                <a:solidFill>
                  <a:schemeClr val="dk1"/>
                </a:solidFill>
                <a:latin typeface="Calibri"/>
                <a:ea typeface="Calibri"/>
                <a:cs typeface="Calibri"/>
                <a:sym typeface="Calibri"/>
              </a:rPr>
              <a:t>In exceptional cases, we allow late submission after the start of the fall semester. In such cases, we cannot commit to a specific grading time frame. In particular, we cannot guarantee that the evaluation will be completed in time for the degree to be finalized and included in the graduation ceremony that same year.</a:t>
            </a:r>
            <a:endParaRPr sz="1500" dirty="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500"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9" name="Google Shape;69;p15"/>
          <p:cNvPicPr preferRelativeResize="0"/>
          <p:nvPr/>
        </p:nvPicPr>
        <p:blipFill rotWithShape="1">
          <a:blip r:embed="rId3">
            <a:alphaModFix/>
          </a:blip>
          <a:srcRect l="19282" r="21821"/>
          <a:stretch/>
        </p:blipFill>
        <p:spPr>
          <a:xfrm>
            <a:off x="-2017027" y="2337545"/>
            <a:ext cx="1087736" cy="1018368"/>
          </a:xfrm>
          <a:prstGeom prst="rect">
            <a:avLst/>
          </a:prstGeom>
          <a:noFill/>
          <a:ln>
            <a:noFill/>
          </a:ln>
        </p:spPr>
      </p:pic>
      <p:pic>
        <p:nvPicPr>
          <p:cNvPr id="70" name="Google Shape;70;p15"/>
          <p:cNvPicPr preferRelativeResize="0"/>
          <p:nvPr/>
        </p:nvPicPr>
        <p:blipFill>
          <a:blip r:embed="rId4">
            <a:alphaModFix/>
          </a:blip>
          <a:stretch>
            <a:fillRect/>
          </a:stretch>
        </p:blipFill>
        <p:spPr>
          <a:xfrm>
            <a:off x="1822387" y="4663225"/>
            <a:ext cx="5056275" cy="393600"/>
          </a:xfrm>
          <a:prstGeom prst="rect">
            <a:avLst/>
          </a:prstGeom>
          <a:noFill/>
          <a:ln>
            <a:noFill/>
          </a:ln>
        </p:spPr>
      </p:pic>
      <p:pic>
        <p:nvPicPr>
          <p:cNvPr id="71" name="Google Shape;71;p15"/>
          <p:cNvPicPr preferRelativeResize="0"/>
          <p:nvPr/>
        </p:nvPicPr>
        <p:blipFill>
          <a:blip r:embed="rId5">
            <a:alphaModFix/>
          </a:blip>
          <a:stretch>
            <a:fillRect/>
          </a:stretch>
        </p:blipFill>
        <p:spPr>
          <a:xfrm>
            <a:off x="2705922" y="-135800"/>
            <a:ext cx="3732151" cy="3732151"/>
          </a:xfrm>
          <a:prstGeom prst="rect">
            <a:avLst/>
          </a:prstGeom>
          <a:noFill/>
          <a:ln w="28575" cap="flat" cmpd="sng">
            <a:solidFill>
              <a:schemeClr val="lt1"/>
            </a:solidFill>
            <a:prstDash val="solid"/>
            <a:round/>
            <a:headEnd type="none" w="sm" len="sm"/>
            <a:tailEnd type="none" w="sm" len="sm"/>
          </a:ln>
        </p:spPr>
      </p:pic>
      <p:sp>
        <p:nvSpPr>
          <p:cNvPr id="72" name="Google Shape;72;p15"/>
          <p:cNvSpPr txBox="1"/>
          <p:nvPr/>
        </p:nvSpPr>
        <p:spPr>
          <a:xfrm>
            <a:off x="-1468225" y="46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6"/>
              </a:rPr>
              <a:t>https://subsplease.org/</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Submission Date</a:t>
            </a:r>
            <a:endParaRPr/>
          </a:p>
        </p:txBody>
      </p:sp>
      <p:sp>
        <p:nvSpPr>
          <p:cNvPr id="254" name="Google Shape;25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There are 2 submission dates:</a:t>
            </a:r>
            <a:endParaRPr/>
          </a:p>
          <a:p>
            <a:pPr marL="457200" lvl="0" indent="-342900" algn="l" rtl="0">
              <a:spcBef>
                <a:spcPts val="1200"/>
              </a:spcBef>
              <a:spcAft>
                <a:spcPts val="0"/>
              </a:spcAft>
              <a:buSzPts val="1800"/>
              <a:buChar char="●"/>
            </a:pPr>
            <a:r>
              <a:rPr lang="en"/>
              <a:t>If you submit your work before 9/07 then you’ll receive your grades by the 31/07</a:t>
            </a:r>
            <a:endParaRPr/>
          </a:p>
          <a:p>
            <a:pPr marL="457200" lvl="0" indent="-342900" algn="l" rtl="0">
              <a:spcBef>
                <a:spcPts val="0"/>
              </a:spcBef>
              <a:spcAft>
                <a:spcPts val="0"/>
              </a:spcAft>
              <a:buSzPts val="1800"/>
              <a:buChar char="●"/>
            </a:pPr>
            <a:r>
              <a:rPr lang="en"/>
              <a:t>If you submit your work before 31/08 then you’ll receive your grades by the first day of the fall semester.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Deliverables</a:t>
            </a:r>
            <a:endParaRPr/>
          </a:p>
        </p:txBody>
      </p:sp>
      <p:sp>
        <p:nvSpPr>
          <p:cNvPr id="260" name="Google Shape;2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endParaRPr/>
          </a:p>
          <a:p>
            <a:pPr marL="0" lvl="0" indent="0" algn="ctr"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
              <a:t>Code base:</a:t>
            </a:r>
            <a:endParaRPr/>
          </a:p>
          <a:p>
            <a:pPr marL="914400" lvl="1" indent="-317500" algn="l" rtl="0">
              <a:lnSpc>
                <a:spcPct val="100000"/>
              </a:lnSpc>
              <a:spcBef>
                <a:spcPts val="0"/>
              </a:spcBef>
              <a:spcAft>
                <a:spcPts val="0"/>
              </a:spcAft>
              <a:buSzPts val="1400"/>
              <a:buChar char="○"/>
            </a:pPr>
            <a:r>
              <a:rPr lang="en"/>
              <a:t>Github repository link - repository should be private</a:t>
            </a:r>
            <a:endParaRPr/>
          </a:p>
          <a:p>
            <a:pPr marL="1371600" lvl="2" indent="-317500" algn="l" rtl="0">
              <a:lnSpc>
                <a:spcPct val="100000"/>
              </a:lnSpc>
              <a:spcBef>
                <a:spcPts val="0"/>
              </a:spcBef>
              <a:spcAft>
                <a:spcPts val="0"/>
              </a:spcAft>
              <a:buSzPts val="1400"/>
              <a:buChar char="■"/>
            </a:pPr>
            <a:r>
              <a:rPr lang="en"/>
              <a:t>Repository permissions for T.A</a:t>
            </a:r>
            <a:endParaRPr/>
          </a:p>
          <a:p>
            <a:pPr marL="914400" lvl="1" indent="-317500" algn="l" rtl="0">
              <a:lnSpc>
                <a:spcPct val="100000"/>
              </a:lnSpc>
              <a:spcBef>
                <a:spcPts val="0"/>
              </a:spcBef>
              <a:spcAft>
                <a:spcPts val="0"/>
              </a:spcAft>
              <a:buSzPts val="1400"/>
              <a:buChar char="○"/>
            </a:pPr>
            <a:r>
              <a:rPr lang="en"/>
              <a:t>All data related to project</a:t>
            </a:r>
            <a:endParaRPr/>
          </a:p>
          <a:p>
            <a:pPr marL="457200" lvl="0" indent="-342900" algn="l" rtl="0">
              <a:lnSpc>
                <a:spcPct val="100000"/>
              </a:lnSpc>
              <a:spcBef>
                <a:spcPts val="0"/>
              </a:spcBef>
              <a:spcAft>
                <a:spcPts val="0"/>
              </a:spcAft>
              <a:buSzPts val="1800"/>
              <a:buChar char="●"/>
            </a:pPr>
            <a:r>
              <a:rPr lang="en"/>
              <a:t>Report</a:t>
            </a:r>
            <a:endParaRPr/>
          </a:p>
          <a:p>
            <a:pPr marL="914400" lvl="1" indent="-317500" algn="l" rtl="0">
              <a:lnSpc>
                <a:spcPct val="100000"/>
              </a:lnSpc>
              <a:spcBef>
                <a:spcPts val="0"/>
              </a:spcBef>
              <a:spcAft>
                <a:spcPts val="0"/>
              </a:spcAft>
              <a:buSzPts val="1400"/>
              <a:buChar char="○"/>
            </a:pPr>
            <a:r>
              <a:rPr lang="en" sz="2100" u="sng">
                <a:solidFill>
                  <a:schemeClr val="accent5"/>
                </a:solidFill>
                <a:hlinkClick r:id="rId3">
                  <a:extLst>
                    <a:ext uri="{A12FA001-AC4F-418D-AE19-62706E023703}">
                      <ahyp:hlinkClr xmlns:ahyp="http://schemas.microsoft.com/office/drawing/2018/hyperlinkcolor" val="tx"/>
                    </a:ext>
                  </a:extLst>
                </a:hlinkClick>
              </a:rPr>
              <a:t>Link for final report template</a:t>
            </a:r>
            <a:endParaRPr sz="3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Course communications</a:t>
            </a:r>
            <a:endParaRPr/>
          </a:p>
        </p:txBody>
      </p:sp>
      <p:sp>
        <p:nvSpPr>
          <p:cNvPr id="266" name="Google Shape;26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Course updates will be communicated through technion emails.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74500" y="2921950"/>
            <a:ext cx="2291951" cy="1223899"/>
          </a:xfrm>
          <a:prstGeom prst="rect">
            <a:avLst/>
          </a:prstGeom>
          <a:noFill/>
          <a:ln>
            <a:noFill/>
          </a:ln>
        </p:spPr>
      </p:pic>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79" name="Google Shape;79;p16"/>
          <p:cNvPicPr preferRelativeResize="0"/>
          <p:nvPr/>
        </p:nvPicPr>
        <p:blipFill>
          <a:blip r:embed="rId4">
            <a:alphaModFix/>
          </a:blip>
          <a:stretch>
            <a:fillRect/>
          </a:stretch>
        </p:blipFill>
        <p:spPr>
          <a:xfrm>
            <a:off x="-1459246" y="3109875"/>
            <a:ext cx="1059883" cy="1361325"/>
          </a:xfrm>
          <a:prstGeom prst="rect">
            <a:avLst/>
          </a:prstGeom>
          <a:noFill/>
          <a:ln>
            <a:noFill/>
          </a:ln>
        </p:spPr>
      </p:pic>
      <p:pic>
        <p:nvPicPr>
          <p:cNvPr id="80" name="Google Shape;80;p16"/>
          <p:cNvPicPr preferRelativeResize="0"/>
          <p:nvPr/>
        </p:nvPicPr>
        <p:blipFill rotWithShape="1">
          <a:blip r:embed="rId5">
            <a:alphaModFix/>
          </a:blip>
          <a:srcRect l="19282" r="21821"/>
          <a:stretch/>
        </p:blipFill>
        <p:spPr>
          <a:xfrm>
            <a:off x="-2017027" y="2337545"/>
            <a:ext cx="1087736" cy="1018368"/>
          </a:xfrm>
          <a:prstGeom prst="rect">
            <a:avLst/>
          </a:prstGeom>
          <a:noFill/>
          <a:ln>
            <a:noFill/>
          </a:ln>
        </p:spPr>
      </p:pic>
      <p:pic>
        <p:nvPicPr>
          <p:cNvPr id="81" name="Google Shape;81;p16"/>
          <p:cNvPicPr preferRelativeResize="0"/>
          <p:nvPr/>
        </p:nvPicPr>
        <p:blipFill>
          <a:blip r:embed="rId6">
            <a:alphaModFix/>
          </a:blip>
          <a:stretch>
            <a:fillRect/>
          </a:stretch>
        </p:blipFill>
        <p:spPr>
          <a:xfrm>
            <a:off x="-3123260" y="2"/>
            <a:ext cx="2912755" cy="1809611"/>
          </a:xfrm>
          <a:prstGeom prst="rect">
            <a:avLst/>
          </a:prstGeom>
          <a:noFill/>
          <a:ln>
            <a:noFill/>
          </a:ln>
        </p:spPr>
      </p:pic>
      <p:pic>
        <p:nvPicPr>
          <p:cNvPr id="82" name="Google Shape;82;p16"/>
          <p:cNvPicPr preferRelativeResize="0"/>
          <p:nvPr/>
        </p:nvPicPr>
        <p:blipFill rotWithShape="1">
          <a:blip r:embed="rId7">
            <a:alphaModFix/>
          </a:blip>
          <a:srcRect l="57754"/>
          <a:stretch/>
        </p:blipFill>
        <p:spPr>
          <a:xfrm>
            <a:off x="547724" y="136488"/>
            <a:ext cx="2158198" cy="1536624"/>
          </a:xfrm>
          <a:prstGeom prst="rect">
            <a:avLst/>
          </a:prstGeom>
          <a:noFill/>
          <a:ln>
            <a:noFill/>
          </a:ln>
        </p:spPr>
      </p:pic>
      <p:pic>
        <p:nvPicPr>
          <p:cNvPr id="83" name="Google Shape;83;p16"/>
          <p:cNvPicPr preferRelativeResize="0"/>
          <p:nvPr/>
        </p:nvPicPr>
        <p:blipFill rotWithShape="1">
          <a:blip r:embed="rId5">
            <a:alphaModFix/>
          </a:blip>
          <a:srcRect l="19282" r="21821"/>
          <a:stretch/>
        </p:blipFill>
        <p:spPr>
          <a:xfrm>
            <a:off x="233711" y="1673108"/>
            <a:ext cx="1087736" cy="1018368"/>
          </a:xfrm>
          <a:prstGeom prst="rect">
            <a:avLst/>
          </a:prstGeom>
          <a:noFill/>
          <a:ln>
            <a:noFill/>
          </a:ln>
        </p:spPr>
      </p:pic>
      <p:pic>
        <p:nvPicPr>
          <p:cNvPr id="84" name="Google Shape;84;p16"/>
          <p:cNvPicPr preferRelativeResize="0"/>
          <p:nvPr/>
        </p:nvPicPr>
        <p:blipFill>
          <a:blip r:embed="rId8">
            <a:alphaModFix/>
          </a:blip>
          <a:stretch>
            <a:fillRect/>
          </a:stretch>
        </p:blipFill>
        <p:spPr>
          <a:xfrm>
            <a:off x="1822387" y="4663225"/>
            <a:ext cx="5056275" cy="393600"/>
          </a:xfrm>
          <a:prstGeom prst="rect">
            <a:avLst/>
          </a:prstGeom>
          <a:noFill/>
          <a:ln>
            <a:noFill/>
          </a:ln>
        </p:spPr>
      </p:pic>
      <p:pic>
        <p:nvPicPr>
          <p:cNvPr id="85" name="Google Shape;85;p16"/>
          <p:cNvPicPr preferRelativeResize="0"/>
          <p:nvPr/>
        </p:nvPicPr>
        <p:blipFill>
          <a:blip r:embed="rId9">
            <a:alphaModFix/>
          </a:blip>
          <a:stretch>
            <a:fillRect/>
          </a:stretch>
        </p:blipFill>
        <p:spPr>
          <a:xfrm>
            <a:off x="2705922" y="-135800"/>
            <a:ext cx="3732151" cy="3732151"/>
          </a:xfrm>
          <a:prstGeom prst="rect">
            <a:avLst/>
          </a:prstGeom>
          <a:noFill/>
          <a:ln w="28575" cap="flat" cmpd="sng">
            <a:solidFill>
              <a:schemeClr val="lt1"/>
            </a:solidFill>
            <a:prstDash val="solid"/>
            <a:round/>
            <a:headEnd type="none" w="sm" len="sm"/>
            <a:tailEnd type="none" w="sm" len="sm"/>
          </a:ln>
        </p:spPr>
      </p:pic>
      <p:pic>
        <p:nvPicPr>
          <p:cNvPr id="86" name="Google Shape;86;p16"/>
          <p:cNvPicPr preferRelativeResize="0"/>
          <p:nvPr/>
        </p:nvPicPr>
        <p:blipFill>
          <a:blip r:embed="rId10">
            <a:alphaModFix/>
          </a:blip>
          <a:stretch>
            <a:fillRect/>
          </a:stretch>
        </p:blipFill>
        <p:spPr>
          <a:xfrm>
            <a:off x="6438073" y="380530"/>
            <a:ext cx="2401126" cy="1800845"/>
          </a:xfrm>
          <a:prstGeom prst="rect">
            <a:avLst/>
          </a:prstGeom>
          <a:noFill/>
          <a:ln>
            <a:noFill/>
          </a:ln>
        </p:spPr>
      </p:pic>
      <p:pic>
        <p:nvPicPr>
          <p:cNvPr id="87" name="Google Shape;87;p16"/>
          <p:cNvPicPr preferRelativeResize="0"/>
          <p:nvPr/>
        </p:nvPicPr>
        <p:blipFill>
          <a:blip r:embed="rId11">
            <a:alphaModFix/>
          </a:blip>
          <a:stretch>
            <a:fillRect/>
          </a:stretch>
        </p:blipFill>
        <p:spPr>
          <a:xfrm>
            <a:off x="6438075" y="2545494"/>
            <a:ext cx="2401126" cy="16003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l="19282" r="21821"/>
          <a:stretch/>
        </p:blipFill>
        <p:spPr>
          <a:xfrm>
            <a:off x="2221197" y="25975"/>
            <a:ext cx="813926" cy="729000"/>
          </a:xfrm>
          <a:prstGeom prst="rect">
            <a:avLst/>
          </a:prstGeom>
          <a:noFill/>
          <a:ln>
            <a:noFill/>
          </a:ln>
        </p:spPr>
      </p:pic>
      <p:sp>
        <p:nvSpPr>
          <p:cNvPr id="93" name="Google Shape;9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94" name="Google Shape;94;p17"/>
          <p:cNvSpPr txBox="1"/>
          <p:nvPr/>
        </p:nvSpPr>
        <p:spPr>
          <a:xfrm>
            <a:off x="475797" y="2140407"/>
            <a:ext cx="225900" cy="2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alibri"/>
              <a:ea typeface="Calibri"/>
              <a:cs typeface="Calibri"/>
              <a:sym typeface="Calibri"/>
            </a:endParaRPr>
          </a:p>
        </p:txBody>
      </p:sp>
      <p:sp>
        <p:nvSpPr>
          <p:cNvPr id="95" name="Google Shape;95;p17"/>
          <p:cNvSpPr txBox="1"/>
          <p:nvPr/>
        </p:nvSpPr>
        <p:spPr>
          <a:xfrm flipH="1">
            <a:off x="6184700" y="25970"/>
            <a:ext cx="2721300" cy="72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900" b="1">
              <a:latin typeface="Calibri"/>
              <a:ea typeface="Calibri"/>
              <a:cs typeface="Calibri"/>
              <a:sym typeface="Calibri"/>
            </a:endParaRPr>
          </a:p>
          <a:p>
            <a:pPr marL="0" lvl="0" indent="0" algn="l" rtl="0">
              <a:spcBef>
                <a:spcPts val="0"/>
              </a:spcBef>
              <a:spcAft>
                <a:spcPts val="0"/>
              </a:spcAft>
              <a:buNone/>
            </a:pPr>
            <a:endParaRPr sz="1900" b="1">
              <a:latin typeface="Calibri"/>
              <a:ea typeface="Calibri"/>
              <a:cs typeface="Calibri"/>
              <a:sym typeface="Calibri"/>
            </a:endParaRPr>
          </a:p>
          <a:p>
            <a:pPr marL="0" lvl="0" indent="0" algn="ctr" rtl="0">
              <a:spcBef>
                <a:spcPts val="0"/>
              </a:spcBef>
              <a:spcAft>
                <a:spcPts val="0"/>
              </a:spcAft>
              <a:buNone/>
            </a:pPr>
            <a:endParaRPr sz="1900" b="1">
              <a:latin typeface="Calibri"/>
              <a:ea typeface="Calibri"/>
              <a:cs typeface="Calibri"/>
              <a:sym typeface="Calibri"/>
            </a:endParaRPr>
          </a:p>
        </p:txBody>
      </p:sp>
      <p:pic>
        <p:nvPicPr>
          <p:cNvPr id="96" name="Google Shape;96;p17"/>
          <p:cNvPicPr preferRelativeResize="0"/>
          <p:nvPr/>
        </p:nvPicPr>
        <p:blipFill>
          <a:blip r:embed="rId4">
            <a:alphaModFix/>
          </a:blip>
          <a:stretch>
            <a:fillRect/>
          </a:stretch>
        </p:blipFill>
        <p:spPr>
          <a:xfrm>
            <a:off x="70361" y="208351"/>
            <a:ext cx="1236740" cy="1025475"/>
          </a:xfrm>
          <a:prstGeom prst="rect">
            <a:avLst/>
          </a:prstGeom>
          <a:noFill/>
          <a:ln>
            <a:noFill/>
          </a:ln>
        </p:spPr>
      </p:pic>
      <p:pic>
        <p:nvPicPr>
          <p:cNvPr id="97" name="Google Shape;97;p17"/>
          <p:cNvPicPr preferRelativeResize="0"/>
          <p:nvPr/>
        </p:nvPicPr>
        <p:blipFill rotWithShape="1">
          <a:blip r:embed="rId5">
            <a:alphaModFix/>
          </a:blip>
          <a:srcRect l="8000" t="5970" r="-7999" b="-5970"/>
          <a:stretch/>
        </p:blipFill>
        <p:spPr>
          <a:xfrm>
            <a:off x="1508925" y="208350"/>
            <a:ext cx="1118769" cy="1247715"/>
          </a:xfrm>
          <a:prstGeom prst="rect">
            <a:avLst/>
          </a:prstGeom>
          <a:noFill/>
          <a:ln>
            <a:noFill/>
          </a:ln>
        </p:spPr>
      </p:pic>
      <p:pic>
        <p:nvPicPr>
          <p:cNvPr id="98" name="Google Shape;98;p17"/>
          <p:cNvPicPr preferRelativeResize="0"/>
          <p:nvPr/>
        </p:nvPicPr>
        <p:blipFill>
          <a:blip r:embed="rId5">
            <a:alphaModFix/>
          </a:blip>
          <a:stretch>
            <a:fillRect/>
          </a:stretch>
        </p:blipFill>
        <p:spPr>
          <a:xfrm>
            <a:off x="760206" y="451435"/>
            <a:ext cx="1118769" cy="1247715"/>
          </a:xfrm>
          <a:prstGeom prst="rect">
            <a:avLst/>
          </a:prstGeom>
          <a:noFill/>
          <a:ln>
            <a:noFill/>
          </a:ln>
        </p:spPr>
      </p:pic>
      <p:pic>
        <p:nvPicPr>
          <p:cNvPr id="99" name="Google Shape;99;p17"/>
          <p:cNvPicPr preferRelativeResize="0"/>
          <p:nvPr/>
        </p:nvPicPr>
        <p:blipFill>
          <a:blip r:embed="rId6">
            <a:alphaModFix/>
          </a:blip>
          <a:stretch>
            <a:fillRect/>
          </a:stretch>
        </p:blipFill>
        <p:spPr>
          <a:xfrm rot="2425063">
            <a:off x="4012612" y="749821"/>
            <a:ext cx="1118776" cy="951018"/>
          </a:xfrm>
          <a:prstGeom prst="rect">
            <a:avLst/>
          </a:prstGeom>
          <a:noFill/>
          <a:ln>
            <a:noFill/>
          </a:ln>
        </p:spPr>
      </p:pic>
      <p:pic>
        <p:nvPicPr>
          <p:cNvPr id="100" name="Google Shape;100;p17"/>
          <p:cNvPicPr preferRelativeResize="0"/>
          <p:nvPr/>
        </p:nvPicPr>
        <p:blipFill>
          <a:blip r:embed="rId6">
            <a:alphaModFix/>
          </a:blip>
          <a:stretch>
            <a:fillRect/>
          </a:stretch>
        </p:blipFill>
        <p:spPr>
          <a:xfrm rot="-2425063" flipH="1">
            <a:off x="4012612" y="245584"/>
            <a:ext cx="1118776" cy="951018"/>
          </a:xfrm>
          <a:prstGeom prst="rect">
            <a:avLst/>
          </a:prstGeom>
          <a:noFill/>
          <a:ln>
            <a:noFill/>
          </a:ln>
        </p:spPr>
      </p:pic>
      <p:pic>
        <p:nvPicPr>
          <p:cNvPr id="101" name="Google Shape;101;p17"/>
          <p:cNvPicPr preferRelativeResize="0"/>
          <p:nvPr/>
        </p:nvPicPr>
        <p:blipFill>
          <a:blip r:embed="rId7">
            <a:alphaModFix/>
          </a:blip>
          <a:stretch>
            <a:fillRect/>
          </a:stretch>
        </p:blipFill>
        <p:spPr>
          <a:xfrm>
            <a:off x="5517600" y="208338"/>
            <a:ext cx="1663649" cy="1247726"/>
          </a:xfrm>
          <a:prstGeom prst="rect">
            <a:avLst/>
          </a:prstGeom>
          <a:noFill/>
          <a:ln>
            <a:noFill/>
          </a:ln>
        </p:spPr>
      </p:pic>
      <p:pic>
        <p:nvPicPr>
          <p:cNvPr id="102" name="Google Shape;102;p17"/>
          <p:cNvPicPr preferRelativeResize="0"/>
          <p:nvPr/>
        </p:nvPicPr>
        <p:blipFill>
          <a:blip r:embed="rId8">
            <a:alphaModFix/>
          </a:blip>
          <a:stretch>
            <a:fillRect/>
          </a:stretch>
        </p:blipFill>
        <p:spPr>
          <a:xfrm>
            <a:off x="7099476" y="1029534"/>
            <a:ext cx="1118775" cy="719214"/>
          </a:xfrm>
          <a:prstGeom prst="rect">
            <a:avLst/>
          </a:prstGeom>
          <a:noFill/>
          <a:ln>
            <a:noFill/>
          </a:ln>
        </p:spPr>
      </p:pic>
      <p:pic>
        <p:nvPicPr>
          <p:cNvPr id="103" name="Google Shape;103;p17"/>
          <p:cNvPicPr preferRelativeResize="0"/>
          <p:nvPr/>
        </p:nvPicPr>
        <p:blipFill>
          <a:blip r:embed="rId6">
            <a:alphaModFix/>
          </a:blip>
          <a:stretch>
            <a:fillRect/>
          </a:stretch>
        </p:blipFill>
        <p:spPr>
          <a:xfrm rot="2425063">
            <a:off x="4063762" y="3856621"/>
            <a:ext cx="1118776" cy="951018"/>
          </a:xfrm>
          <a:prstGeom prst="rect">
            <a:avLst/>
          </a:prstGeom>
          <a:noFill/>
          <a:ln>
            <a:noFill/>
          </a:ln>
        </p:spPr>
      </p:pic>
      <p:pic>
        <p:nvPicPr>
          <p:cNvPr id="104" name="Google Shape;104;p17"/>
          <p:cNvPicPr preferRelativeResize="0"/>
          <p:nvPr/>
        </p:nvPicPr>
        <p:blipFill>
          <a:blip r:embed="rId6">
            <a:alphaModFix/>
          </a:blip>
          <a:stretch>
            <a:fillRect/>
          </a:stretch>
        </p:blipFill>
        <p:spPr>
          <a:xfrm rot="-2425063" flipH="1">
            <a:off x="4063762" y="3352384"/>
            <a:ext cx="1118776" cy="951018"/>
          </a:xfrm>
          <a:prstGeom prst="rect">
            <a:avLst/>
          </a:prstGeom>
          <a:noFill/>
          <a:ln>
            <a:noFill/>
          </a:ln>
        </p:spPr>
      </p:pic>
      <p:sp>
        <p:nvSpPr>
          <p:cNvPr id="105" name="Google Shape;105;p17"/>
          <p:cNvSpPr txBox="1"/>
          <p:nvPr/>
        </p:nvSpPr>
        <p:spPr>
          <a:xfrm>
            <a:off x="1129825" y="3753775"/>
            <a:ext cx="24195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Calibri"/>
                <a:ea typeface="Calibri"/>
                <a:cs typeface="Calibri"/>
                <a:sym typeface="Calibri"/>
              </a:rPr>
              <a:t>experience (data)</a:t>
            </a:r>
            <a:endParaRPr sz="2300">
              <a:latin typeface="Calibri"/>
              <a:ea typeface="Calibri"/>
              <a:cs typeface="Calibri"/>
              <a:sym typeface="Calibri"/>
            </a:endParaRPr>
          </a:p>
        </p:txBody>
      </p:sp>
      <p:sp>
        <p:nvSpPr>
          <p:cNvPr id="106" name="Google Shape;106;p17"/>
          <p:cNvSpPr txBox="1"/>
          <p:nvPr/>
        </p:nvSpPr>
        <p:spPr>
          <a:xfrm>
            <a:off x="5746775" y="3753775"/>
            <a:ext cx="15102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Calibri"/>
                <a:ea typeface="Calibri"/>
                <a:cs typeface="Calibri"/>
                <a:sym typeface="Calibri"/>
              </a:rPr>
              <a:t>knowledge</a:t>
            </a:r>
            <a:endParaRPr sz="2300">
              <a:latin typeface="Calibri"/>
              <a:ea typeface="Calibri"/>
              <a:cs typeface="Calibri"/>
              <a:sym typeface="Calibri"/>
            </a:endParaRPr>
          </a:p>
        </p:txBody>
      </p:sp>
      <p:pic>
        <p:nvPicPr>
          <p:cNvPr id="107" name="Google Shape;107;p17"/>
          <p:cNvPicPr preferRelativeResize="0"/>
          <p:nvPr/>
        </p:nvPicPr>
        <p:blipFill>
          <a:blip r:embed="rId9">
            <a:alphaModFix/>
          </a:blip>
          <a:stretch>
            <a:fillRect/>
          </a:stretch>
        </p:blipFill>
        <p:spPr>
          <a:xfrm>
            <a:off x="7836900" y="25976"/>
            <a:ext cx="1297450" cy="1218831"/>
          </a:xfrm>
          <a:prstGeom prst="rect">
            <a:avLst/>
          </a:prstGeom>
          <a:noFill/>
          <a:ln>
            <a:noFill/>
          </a:ln>
        </p:spPr>
      </p:pic>
      <p:sp>
        <p:nvSpPr>
          <p:cNvPr id="108" name="Google Shape;108;p17"/>
          <p:cNvSpPr txBox="1"/>
          <p:nvPr/>
        </p:nvSpPr>
        <p:spPr>
          <a:xfrm>
            <a:off x="2762250" y="4696525"/>
            <a:ext cx="3721800" cy="3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2"/>
                </a:solidFill>
                <a:latin typeface="Calibri"/>
                <a:ea typeface="Calibri"/>
                <a:cs typeface="Calibri"/>
                <a:sym typeface="Calibri"/>
              </a:rPr>
              <a:t>Neuro-Symbolic AI*</a:t>
            </a:r>
            <a:endParaRPr sz="1900" b="1">
              <a:solidFill>
                <a:schemeClr val="dk2"/>
              </a:solidFill>
              <a:latin typeface="Calibri"/>
              <a:ea typeface="Calibri"/>
              <a:cs typeface="Calibri"/>
              <a:sym typeface="Calibri"/>
            </a:endParaRPr>
          </a:p>
        </p:txBody>
      </p:sp>
      <p:sp>
        <p:nvSpPr>
          <p:cNvPr id="109" name="Google Shape;109;p17"/>
          <p:cNvSpPr txBox="1"/>
          <p:nvPr/>
        </p:nvSpPr>
        <p:spPr>
          <a:xfrm>
            <a:off x="5913000" y="4835700"/>
            <a:ext cx="3108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 see https://aaai.org/Conferences/AAAI-20/invited-speakers/</a:t>
            </a:r>
            <a:endParaRPr sz="800"/>
          </a:p>
        </p:txBody>
      </p:sp>
      <p:pic>
        <p:nvPicPr>
          <p:cNvPr id="110" name="Google Shape;110;p17"/>
          <p:cNvPicPr preferRelativeResize="0"/>
          <p:nvPr/>
        </p:nvPicPr>
        <p:blipFill rotWithShape="1">
          <a:blip r:embed="rId10">
            <a:alphaModFix/>
          </a:blip>
          <a:srcRect l="15946" r="45186"/>
          <a:stretch/>
        </p:blipFill>
        <p:spPr>
          <a:xfrm>
            <a:off x="2413550" y="596950"/>
            <a:ext cx="1424287" cy="1102200"/>
          </a:xfrm>
          <a:prstGeom prst="rect">
            <a:avLst/>
          </a:prstGeom>
          <a:noFill/>
          <a:ln>
            <a:noFill/>
          </a:ln>
        </p:spPr>
      </p:pic>
      <p:sp>
        <p:nvSpPr>
          <p:cNvPr id="111" name="Google Shape;111;p17"/>
          <p:cNvSpPr txBox="1">
            <a:spLocks noGrp="1"/>
          </p:cNvSpPr>
          <p:nvPr>
            <p:ph type="body" idx="1"/>
          </p:nvPr>
        </p:nvSpPr>
        <p:spPr>
          <a:xfrm>
            <a:off x="70350" y="1907902"/>
            <a:ext cx="9003300" cy="1247700"/>
          </a:xfrm>
          <a:prstGeom prst="rect">
            <a:avLst/>
          </a:prstGeom>
          <a:solidFill>
            <a:srgbClr val="0E4A51"/>
          </a:solid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52"/>
              <a:buFont typeface="Arial"/>
              <a:buNone/>
            </a:pPr>
            <a:r>
              <a:rPr lang="en" sz="2072" b="1">
                <a:solidFill>
                  <a:srgbClr val="F3F3F3"/>
                </a:solidFill>
                <a:latin typeface="Calibri"/>
                <a:ea typeface="Calibri"/>
                <a:cs typeface="Calibri"/>
                <a:sym typeface="Calibri"/>
              </a:rPr>
              <a:t>Provide theoretical foundations for </a:t>
            </a:r>
            <a:r>
              <a:rPr lang="en" sz="2072" b="1">
                <a:solidFill>
                  <a:schemeClr val="accent1"/>
                </a:solidFill>
                <a:latin typeface="Calibri"/>
                <a:ea typeface="Calibri"/>
                <a:cs typeface="Calibri"/>
                <a:sym typeface="Calibri"/>
              </a:rPr>
              <a:t>designing</a:t>
            </a:r>
            <a:r>
              <a:rPr lang="en" sz="2072" b="1">
                <a:solidFill>
                  <a:srgbClr val="F3F3F3"/>
                </a:solidFill>
                <a:latin typeface="Calibri"/>
                <a:ea typeface="Calibri"/>
                <a:cs typeface="Calibri"/>
                <a:sym typeface="Calibri"/>
              </a:rPr>
              <a:t> </a:t>
            </a:r>
            <a:r>
              <a:rPr lang="en" sz="2072" b="1">
                <a:solidFill>
                  <a:schemeClr val="accent1"/>
                </a:solidFill>
                <a:latin typeface="Calibri"/>
                <a:ea typeface="Calibri"/>
                <a:cs typeface="Calibri"/>
                <a:sym typeface="Calibri"/>
              </a:rPr>
              <a:t>AI</a:t>
            </a:r>
            <a:r>
              <a:rPr lang="en" sz="2072" b="1">
                <a:solidFill>
                  <a:srgbClr val="F3F3F3"/>
                </a:solidFill>
                <a:latin typeface="Calibri"/>
                <a:ea typeface="Calibri"/>
                <a:cs typeface="Calibri"/>
                <a:sym typeface="Calibri"/>
              </a:rPr>
              <a:t> systems that are capable of effective partnership in sustainable and efficient </a:t>
            </a:r>
            <a:r>
              <a:rPr lang="en" sz="2072" b="1">
                <a:solidFill>
                  <a:schemeClr val="accent1"/>
                </a:solidFill>
                <a:latin typeface="Calibri"/>
                <a:ea typeface="Calibri"/>
                <a:cs typeface="Calibri"/>
                <a:sym typeface="Calibri"/>
              </a:rPr>
              <a:t>collaborations</a:t>
            </a:r>
            <a:r>
              <a:rPr lang="en" sz="2072" b="1">
                <a:solidFill>
                  <a:srgbClr val="F3F3F3"/>
                </a:solidFill>
                <a:latin typeface="Calibri"/>
                <a:ea typeface="Calibri"/>
                <a:cs typeface="Calibri"/>
                <a:sym typeface="Calibri"/>
              </a:rPr>
              <a:t> of automated agents as well as of automated agents and people.</a:t>
            </a:r>
            <a:endParaRPr sz="2072" b="1">
              <a:solidFill>
                <a:srgbClr val="F3F3F3"/>
              </a:solidFill>
              <a:latin typeface="Calibri"/>
              <a:ea typeface="Calibri"/>
              <a:cs typeface="Calibri"/>
              <a:sym typeface="Calibri"/>
            </a:endParaRPr>
          </a:p>
          <a:p>
            <a:pPr marL="0" lvl="0" indent="0" algn="l" rtl="0">
              <a:spcBef>
                <a:spcPts val="1200"/>
              </a:spcBef>
              <a:spcAft>
                <a:spcPts val="1200"/>
              </a:spcAft>
              <a:buSzPts val="852"/>
              <a:buNone/>
            </a:pPr>
            <a:endParaRPr sz="139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11700" y="831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400" b="1">
                <a:solidFill>
                  <a:schemeClr val="dk2"/>
                </a:solidFill>
                <a:latin typeface="Calibri"/>
                <a:ea typeface="Calibri"/>
                <a:cs typeface="Calibri"/>
                <a:sym typeface="Calibri"/>
              </a:rPr>
              <a:t>Current Projects @ CLAIR </a:t>
            </a:r>
            <a:endParaRPr sz="3400" b="1">
              <a:solidFill>
                <a:schemeClr val="dk2"/>
              </a:solidFill>
              <a:latin typeface="Calibri"/>
              <a:ea typeface="Calibri"/>
              <a:cs typeface="Calibri"/>
              <a:sym typeface="Calibri"/>
            </a:endParaRPr>
          </a:p>
        </p:txBody>
      </p:sp>
      <p:pic>
        <p:nvPicPr>
          <p:cNvPr id="117" name="Google Shape;117;p18"/>
          <p:cNvPicPr preferRelativeResize="0"/>
          <p:nvPr/>
        </p:nvPicPr>
        <p:blipFill rotWithShape="1">
          <a:blip r:embed="rId3">
            <a:alphaModFix/>
          </a:blip>
          <a:srcRect l="57155"/>
          <a:stretch/>
        </p:blipFill>
        <p:spPr>
          <a:xfrm>
            <a:off x="5245700" y="905625"/>
            <a:ext cx="3035576" cy="2131100"/>
          </a:xfrm>
          <a:prstGeom prst="rect">
            <a:avLst/>
          </a:prstGeom>
          <a:noFill/>
          <a:ln>
            <a:noFill/>
          </a:ln>
        </p:spPr>
      </p:pic>
      <p:sp>
        <p:nvSpPr>
          <p:cNvPr id="118" name="Google Shape;118;p18"/>
          <p:cNvSpPr txBox="1"/>
          <p:nvPr/>
        </p:nvSpPr>
        <p:spPr>
          <a:xfrm>
            <a:off x="5033688" y="3286500"/>
            <a:ext cx="34596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Calibri"/>
                <a:ea typeface="Calibri"/>
                <a:cs typeface="Calibri"/>
                <a:sym typeface="Calibri"/>
              </a:rPr>
              <a:t>Multi-agent Reinforcement Learning for Energy Networks</a:t>
            </a:r>
            <a:endParaRPr sz="1800">
              <a:solidFill>
                <a:schemeClr val="dk2"/>
              </a:solidFill>
              <a:latin typeface="Calibri"/>
              <a:ea typeface="Calibri"/>
              <a:cs typeface="Calibri"/>
              <a:sym typeface="Calibri"/>
            </a:endParaRPr>
          </a:p>
        </p:txBody>
      </p:sp>
      <p:pic>
        <p:nvPicPr>
          <p:cNvPr id="119" name="Google Shape;119;p18"/>
          <p:cNvPicPr preferRelativeResize="0"/>
          <p:nvPr/>
        </p:nvPicPr>
        <p:blipFill>
          <a:blip r:embed="rId4">
            <a:alphaModFix/>
          </a:blip>
          <a:stretch>
            <a:fillRect/>
          </a:stretch>
        </p:blipFill>
        <p:spPr>
          <a:xfrm>
            <a:off x="360020" y="1237620"/>
            <a:ext cx="4346750" cy="1467100"/>
          </a:xfrm>
          <a:prstGeom prst="rect">
            <a:avLst/>
          </a:prstGeom>
          <a:noFill/>
          <a:ln>
            <a:noFill/>
          </a:ln>
        </p:spPr>
      </p:pic>
      <p:sp>
        <p:nvSpPr>
          <p:cNvPr id="120" name="Google Shape;120;p18"/>
          <p:cNvSpPr txBox="1"/>
          <p:nvPr/>
        </p:nvSpPr>
        <p:spPr>
          <a:xfrm>
            <a:off x="637463" y="3286500"/>
            <a:ext cx="34596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Calibri"/>
                <a:ea typeface="Calibri"/>
                <a:cs typeface="Calibri"/>
                <a:sym typeface="Calibri"/>
              </a:rPr>
              <a:t>Facilitating Collaboration in Multi-robot Systems</a:t>
            </a:r>
            <a:endParaRPr sz="18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Calibri"/>
                <a:ea typeface="Calibri"/>
                <a:cs typeface="Calibri"/>
                <a:sym typeface="Calibri"/>
              </a:rPr>
              <a:t>Robotics@CLAIR</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0"/>
            <a:ext cx="8520600" cy="474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dk2"/>
                </a:solidFill>
                <a:latin typeface="Calibri"/>
                <a:ea typeface="Calibri"/>
                <a:cs typeface="Calibri"/>
                <a:sym typeface="Calibri"/>
              </a:rPr>
              <a:t>Being Helpful &amp; Trading Skills</a:t>
            </a:r>
            <a:endParaRPr sz="2100">
              <a:solidFill>
                <a:schemeClr val="dk2"/>
              </a:solidFill>
              <a:latin typeface="Calibri"/>
              <a:ea typeface="Calibri"/>
              <a:cs typeface="Calibri"/>
              <a:sym typeface="Calibri"/>
            </a:endParaRPr>
          </a:p>
        </p:txBody>
      </p:sp>
      <p:sp>
        <p:nvSpPr>
          <p:cNvPr id="131" name="Google Shape;1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grpSp>
        <p:nvGrpSpPr>
          <p:cNvPr id="132" name="Google Shape;132;p20"/>
          <p:cNvGrpSpPr/>
          <p:nvPr/>
        </p:nvGrpSpPr>
        <p:grpSpPr>
          <a:xfrm>
            <a:off x="5961713" y="1133650"/>
            <a:ext cx="2772374" cy="2870500"/>
            <a:chOff x="3247208" y="1100063"/>
            <a:chExt cx="2772374" cy="2870500"/>
          </a:xfrm>
        </p:grpSpPr>
        <p:grpSp>
          <p:nvGrpSpPr>
            <p:cNvPr id="133" name="Google Shape;133;p20"/>
            <p:cNvGrpSpPr/>
            <p:nvPr/>
          </p:nvGrpSpPr>
          <p:grpSpPr>
            <a:xfrm>
              <a:off x="3574975" y="1100063"/>
              <a:ext cx="2299800" cy="2870500"/>
              <a:chOff x="5921550" y="1125263"/>
              <a:chExt cx="2299800" cy="2870500"/>
            </a:xfrm>
          </p:grpSpPr>
          <p:sp>
            <p:nvSpPr>
              <p:cNvPr id="134" name="Google Shape;134;p20"/>
              <p:cNvSpPr txBox="1"/>
              <p:nvPr/>
            </p:nvSpPr>
            <p:spPr>
              <a:xfrm>
                <a:off x="6105750" y="1125263"/>
                <a:ext cx="1931400" cy="4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accent5"/>
                    </a:solidFill>
                    <a:latin typeface="Calibri"/>
                    <a:ea typeface="Calibri"/>
                    <a:cs typeface="Calibri"/>
                    <a:sym typeface="Calibri"/>
                  </a:rPr>
                  <a:t>task planning</a:t>
                </a:r>
                <a:endParaRPr sz="2000">
                  <a:solidFill>
                    <a:schemeClr val="accent5"/>
                  </a:solidFill>
                  <a:latin typeface="Calibri"/>
                  <a:ea typeface="Calibri"/>
                  <a:cs typeface="Calibri"/>
                  <a:sym typeface="Calibri"/>
                </a:endParaRPr>
              </a:p>
              <a:p>
                <a:pPr marL="0" lvl="0" indent="0" algn="l" rtl="0">
                  <a:lnSpc>
                    <a:spcPct val="115000"/>
                  </a:lnSpc>
                  <a:spcBef>
                    <a:spcPts val="1600"/>
                  </a:spcBef>
                  <a:spcAft>
                    <a:spcPts val="1600"/>
                  </a:spcAft>
                  <a:buNone/>
                </a:pPr>
                <a:endParaRPr>
                  <a:latin typeface="Calibri"/>
                  <a:ea typeface="Calibri"/>
                  <a:cs typeface="Calibri"/>
                  <a:sym typeface="Calibri"/>
                </a:endParaRPr>
              </a:p>
            </p:txBody>
          </p:sp>
          <p:sp>
            <p:nvSpPr>
              <p:cNvPr id="135" name="Google Shape;135;p20"/>
              <p:cNvSpPr txBox="1"/>
              <p:nvPr/>
            </p:nvSpPr>
            <p:spPr>
              <a:xfrm>
                <a:off x="5921550" y="3535863"/>
                <a:ext cx="2299800" cy="4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accent5"/>
                    </a:solidFill>
                    <a:latin typeface="Calibri"/>
                    <a:ea typeface="Calibri"/>
                    <a:cs typeface="Calibri"/>
                    <a:sym typeface="Calibri"/>
                  </a:rPr>
                  <a:t>motion planning</a:t>
                </a:r>
                <a:endParaRPr sz="2000">
                  <a:solidFill>
                    <a:schemeClr val="accent5"/>
                  </a:solidFill>
                  <a:latin typeface="Calibri"/>
                  <a:ea typeface="Calibri"/>
                  <a:cs typeface="Calibri"/>
                  <a:sym typeface="Calibri"/>
                </a:endParaRPr>
              </a:p>
              <a:p>
                <a:pPr marL="0" lvl="0" indent="0" algn="l" rtl="0">
                  <a:lnSpc>
                    <a:spcPct val="115000"/>
                  </a:lnSpc>
                  <a:spcBef>
                    <a:spcPts val="1600"/>
                  </a:spcBef>
                  <a:spcAft>
                    <a:spcPts val="1600"/>
                  </a:spcAft>
                  <a:buNone/>
                </a:pPr>
                <a:endParaRPr>
                  <a:latin typeface="Calibri"/>
                  <a:ea typeface="Calibri"/>
                  <a:cs typeface="Calibri"/>
                  <a:sym typeface="Calibri"/>
                </a:endParaRPr>
              </a:p>
            </p:txBody>
          </p:sp>
        </p:grpSp>
        <p:pic>
          <p:nvPicPr>
            <p:cNvPr id="136" name="Google Shape;136;p20"/>
            <p:cNvPicPr preferRelativeResize="0"/>
            <p:nvPr/>
          </p:nvPicPr>
          <p:blipFill>
            <a:blip r:embed="rId3">
              <a:alphaModFix/>
            </a:blip>
            <a:stretch>
              <a:fillRect/>
            </a:stretch>
          </p:blipFill>
          <p:spPr>
            <a:xfrm rot="-10349429">
              <a:off x="3428042" y="1180114"/>
              <a:ext cx="624990" cy="2710424"/>
            </a:xfrm>
            <a:prstGeom prst="rect">
              <a:avLst/>
            </a:prstGeom>
            <a:noFill/>
            <a:ln>
              <a:noFill/>
            </a:ln>
          </p:spPr>
        </p:pic>
        <p:pic>
          <p:nvPicPr>
            <p:cNvPr id="137" name="Google Shape;137;p20"/>
            <p:cNvPicPr preferRelativeResize="0"/>
            <p:nvPr/>
          </p:nvPicPr>
          <p:blipFill>
            <a:blip r:embed="rId3">
              <a:alphaModFix/>
            </a:blip>
            <a:stretch>
              <a:fillRect/>
            </a:stretch>
          </p:blipFill>
          <p:spPr>
            <a:xfrm rot="372120">
              <a:off x="5243592" y="1180114"/>
              <a:ext cx="624990" cy="2710424"/>
            </a:xfrm>
            <a:prstGeom prst="rect">
              <a:avLst/>
            </a:prstGeom>
            <a:noFill/>
            <a:ln>
              <a:noFill/>
            </a:ln>
          </p:spPr>
        </p:pic>
      </p:grpSp>
      <p:sp>
        <p:nvSpPr>
          <p:cNvPr id="138" name="Google Shape;138;p20"/>
          <p:cNvSpPr txBox="1"/>
          <p:nvPr/>
        </p:nvSpPr>
        <p:spPr>
          <a:xfrm>
            <a:off x="181275" y="1479700"/>
            <a:ext cx="5921400" cy="2524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Complex tasks - long-term reasoning</a:t>
            </a:r>
            <a:br>
              <a:rPr lang="en" sz="2200">
                <a:solidFill>
                  <a:schemeClr val="dk2"/>
                </a:solidFill>
                <a:latin typeface="Calibri"/>
                <a:ea typeface="Calibri"/>
                <a:cs typeface="Calibri"/>
                <a:sym typeface="Calibri"/>
              </a:rPr>
            </a:br>
            <a:endParaRPr sz="2200">
              <a:solidFill>
                <a:schemeClr val="dk2"/>
              </a:solidFill>
              <a:latin typeface="Calibri"/>
              <a:ea typeface="Calibri"/>
              <a:cs typeface="Calibri"/>
              <a:sym typeface="Calibri"/>
            </a:endParaRPr>
          </a:p>
          <a:p>
            <a:pPr marL="457200" lvl="0" indent="-368300" algn="l" rtl="0">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Dynamic and stochastic environments</a:t>
            </a:r>
            <a:br>
              <a:rPr lang="en" sz="2200">
                <a:solidFill>
                  <a:schemeClr val="dk2"/>
                </a:solidFill>
                <a:latin typeface="Calibri"/>
                <a:ea typeface="Calibri"/>
                <a:cs typeface="Calibri"/>
                <a:sym typeface="Calibri"/>
              </a:rPr>
            </a:br>
            <a:endParaRPr sz="2200">
              <a:solidFill>
                <a:schemeClr val="dk2"/>
              </a:solidFill>
              <a:latin typeface="Calibri"/>
              <a:ea typeface="Calibri"/>
              <a:cs typeface="Calibri"/>
              <a:sym typeface="Calibri"/>
            </a:endParaRPr>
          </a:p>
          <a:p>
            <a:pPr marL="457200" lvl="0" indent="-368300" algn="l" rtl="0">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Multiple-heterogeneous agents with mixed intentions</a:t>
            </a:r>
            <a:br>
              <a:rPr lang="en" sz="2200">
                <a:solidFill>
                  <a:schemeClr val="dk2"/>
                </a:solidFill>
                <a:latin typeface="Calibri"/>
                <a:ea typeface="Calibri"/>
                <a:cs typeface="Calibri"/>
                <a:sym typeface="Calibri"/>
              </a:rPr>
            </a:br>
            <a:endParaRPr sz="2200">
              <a:solidFill>
                <a:schemeClr val="dk2"/>
              </a:solidFill>
              <a:latin typeface="Calibri"/>
              <a:ea typeface="Calibri"/>
              <a:cs typeface="Calibri"/>
              <a:sym typeface="Calibri"/>
            </a:endParaRPr>
          </a:p>
          <a:p>
            <a:pPr marL="0" lvl="0" indent="0" algn="l" rtl="0">
              <a:spcBef>
                <a:spcPts val="0"/>
              </a:spcBef>
              <a:spcAft>
                <a:spcPts val="0"/>
              </a:spcAft>
              <a:buNone/>
            </a:pPr>
            <a:endParaRPr sz="22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4" name="Google Shape;144;p21"/>
          <p:cNvSpPr txBox="1"/>
          <p:nvPr/>
        </p:nvSpPr>
        <p:spPr>
          <a:xfrm>
            <a:off x="105650" y="96923"/>
            <a:ext cx="8831100" cy="101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highlight>
                  <a:srgbClr val="FFFFFF"/>
                </a:highlight>
                <a:latin typeface="Calibri"/>
                <a:ea typeface="Calibri"/>
                <a:cs typeface="Calibri"/>
                <a:sym typeface="Calibri"/>
              </a:rPr>
              <a:t>Value of Assistance (VOA) for Grasping</a:t>
            </a:r>
            <a:endParaRPr sz="2500" b="1">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 sz="1300" b="1">
                <a:solidFill>
                  <a:schemeClr val="dk1"/>
                </a:solidFill>
                <a:latin typeface="Calibri"/>
                <a:ea typeface="Calibri"/>
                <a:cs typeface="Calibri"/>
                <a:sym typeface="Calibri"/>
              </a:rPr>
              <a:t>Mohammad Masarwy, Yuval Goshen, David Dovrat and Sarah Keren ​</a:t>
            </a:r>
            <a:endParaRPr sz="1300" b="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300" b="1">
              <a:solidFill>
                <a:schemeClr val="dk1"/>
              </a:solidFill>
              <a:latin typeface="Calibri"/>
              <a:ea typeface="Calibri"/>
              <a:cs typeface="Calibri"/>
              <a:sym typeface="Calibri"/>
            </a:endParaRPr>
          </a:p>
          <a:p>
            <a:pPr marL="0" lvl="0" indent="0" algn="ctr" rtl="0">
              <a:spcBef>
                <a:spcPts val="0"/>
              </a:spcBef>
              <a:spcAft>
                <a:spcPts val="0"/>
              </a:spcAft>
              <a:buNone/>
            </a:pPr>
            <a:endParaRPr sz="2800" b="1">
              <a:solidFill>
                <a:schemeClr val="dk2"/>
              </a:solidFill>
              <a:latin typeface="Calibri"/>
              <a:ea typeface="Calibri"/>
              <a:cs typeface="Calibri"/>
              <a:sym typeface="Calibri"/>
            </a:endParaRPr>
          </a:p>
        </p:txBody>
      </p:sp>
      <p:pic>
        <p:nvPicPr>
          <p:cNvPr id="145" name="Google Shape;145;p21"/>
          <p:cNvPicPr preferRelativeResize="0"/>
          <p:nvPr/>
        </p:nvPicPr>
        <p:blipFill>
          <a:blip r:embed="rId3">
            <a:alphaModFix/>
          </a:blip>
          <a:stretch>
            <a:fillRect/>
          </a:stretch>
        </p:blipFill>
        <p:spPr>
          <a:xfrm>
            <a:off x="810788" y="1169439"/>
            <a:ext cx="3113527" cy="2009537"/>
          </a:xfrm>
          <a:prstGeom prst="rect">
            <a:avLst/>
          </a:prstGeom>
          <a:noFill/>
          <a:ln>
            <a:noFill/>
          </a:ln>
        </p:spPr>
      </p:pic>
      <p:pic>
        <p:nvPicPr>
          <p:cNvPr id="146" name="Google Shape;146;p21"/>
          <p:cNvPicPr preferRelativeResize="0"/>
          <p:nvPr/>
        </p:nvPicPr>
        <p:blipFill>
          <a:blip r:embed="rId4">
            <a:alphaModFix/>
          </a:blip>
          <a:stretch>
            <a:fillRect/>
          </a:stretch>
        </p:blipFill>
        <p:spPr>
          <a:xfrm>
            <a:off x="4273028" y="1015475"/>
            <a:ext cx="4199420" cy="1285200"/>
          </a:xfrm>
          <a:prstGeom prst="rect">
            <a:avLst/>
          </a:prstGeom>
          <a:noFill/>
          <a:ln>
            <a:noFill/>
          </a:ln>
        </p:spPr>
      </p:pic>
      <p:pic>
        <p:nvPicPr>
          <p:cNvPr id="147" name="Google Shape;147;p21"/>
          <p:cNvPicPr preferRelativeResize="0"/>
          <p:nvPr/>
        </p:nvPicPr>
        <p:blipFill>
          <a:blip r:embed="rId5">
            <a:alphaModFix/>
          </a:blip>
          <a:stretch>
            <a:fillRect/>
          </a:stretch>
        </p:blipFill>
        <p:spPr>
          <a:xfrm>
            <a:off x="4346200" y="2300675"/>
            <a:ext cx="4011624" cy="878300"/>
          </a:xfrm>
          <a:prstGeom prst="rect">
            <a:avLst/>
          </a:prstGeom>
          <a:noFill/>
          <a:ln>
            <a:noFill/>
          </a:ln>
        </p:spPr>
      </p:pic>
      <p:pic>
        <p:nvPicPr>
          <p:cNvPr id="148" name="Google Shape;148;p21"/>
          <p:cNvPicPr preferRelativeResize="0"/>
          <p:nvPr/>
        </p:nvPicPr>
        <p:blipFill>
          <a:blip r:embed="rId6">
            <a:alphaModFix/>
          </a:blip>
          <a:stretch>
            <a:fillRect/>
          </a:stretch>
        </p:blipFill>
        <p:spPr>
          <a:xfrm>
            <a:off x="3207276" y="3236300"/>
            <a:ext cx="2008939" cy="1802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54" name="Google Shape;154;p22"/>
          <p:cNvSpPr txBox="1"/>
          <p:nvPr/>
        </p:nvSpPr>
        <p:spPr>
          <a:xfrm>
            <a:off x="105650" y="96923"/>
            <a:ext cx="8831100" cy="101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a:solidFill>
                  <a:schemeClr val="dk2"/>
                </a:solidFill>
                <a:highlight>
                  <a:srgbClr val="FFFFFF"/>
                </a:highlight>
                <a:latin typeface="Calibri"/>
                <a:ea typeface="Calibri"/>
                <a:cs typeface="Calibri"/>
                <a:sym typeface="Calibri"/>
              </a:rPr>
              <a:t>Estimating Value of Assistance for Online POMDP</a:t>
            </a:r>
            <a:endParaRPr sz="2500" b="1">
              <a:solidFill>
                <a:schemeClr val="dk2"/>
              </a:solidFill>
              <a:highlight>
                <a:srgbClr val="FFFFFF"/>
              </a:highlight>
              <a:latin typeface="Calibri"/>
              <a:ea typeface="Calibri"/>
              <a:cs typeface="Calibri"/>
              <a:sym typeface="Calibri"/>
            </a:endParaRPr>
          </a:p>
          <a:p>
            <a:pPr marL="0" lvl="0" indent="0" algn="ctr" rtl="0">
              <a:spcBef>
                <a:spcPts val="0"/>
              </a:spcBef>
              <a:spcAft>
                <a:spcPts val="0"/>
              </a:spcAft>
              <a:buNone/>
            </a:pPr>
            <a:r>
              <a:rPr lang="en" sz="2500" b="1">
                <a:solidFill>
                  <a:schemeClr val="dk2"/>
                </a:solidFill>
                <a:highlight>
                  <a:srgbClr val="FFFFFF"/>
                </a:highlight>
                <a:latin typeface="Calibri"/>
                <a:ea typeface="Calibri"/>
                <a:cs typeface="Calibri"/>
                <a:sym typeface="Calibri"/>
              </a:rPr>
              <a:t>Robotic Agents</a:t>
            </a:r>
            <a:endParaRPr sz="2500" b="1">
              <a:solidFill>
                <a:schemeClr val="dk2"/>
              </a:solidFill>
              <a:highlight>
                <a:srgbClr val="FFFFFF"/>
              </a:highlight>
              <a:latin typeface="Calibri"/>
              <a:ea typeface="Calibri"/>
              <a:cs typeface="Calibri"/>
              <a:sym typeface="Calibri"/>
            </a:endParaRPr>
          </a:p>
          <a:p>
            <a:pPr marL="0" marR="0" lvl="0" indent="0" algn="ctr" rtl="0">
              <a:lnSpc>
                <a:spcPct val="100000"/>
              </a:lnSpc>
              <a:spcBef>
                <a:spcPts val="0"/>
              </a:spcBef>
              <a:spcAft>
                <a:spcPts val="0"/>
              </a:spcAft>
              <a:buNone/>
            </a:pPr>
            <a:r>
              <a:rPr lang="en" sz="1300" b="1">
                <a:solidFill>
                  <a:schemeClr val="dk1"/>
                </a:solidFill>
                <a:latin typeface="Calibri"/>
                <a:ea typeface="Calibri"/>
                <a:cs typeface="Calibri"/>
                <a:sym typeface="Calibri"/>
              </a:rPr>
              <a:t> Yuval Goshen and Sarah Keren ​</a:t>
            </a:r>
            <a:endParaRPr sz="1300" b="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300" b="1">
              <a:solidFill>
                <a:schemeClr val="dk1"/>
              </a:solidFill>
              <a:latin typeface="Calibri"/>
              <a:ea typeface="Calibri"/>
              <a:cs typeface="Calibri"/>
              <a:sym typeface="Calibri"/>
            </a:endParaRPr>
          </a:p>
          <a:p>
            <a:pPr marL="0" lvl="0" indent="0" algn="ctr" rtl="0">
              <a:spcBef>
                <a:spcPts val="0"/>
              </a:spcBef>
              <a:spcAft>
                <a:spcPts val="0"/>
              </a:spcAft>
              <a:buNone/>
            </a:pPr>
            <a:endParaRPr sz="2800" b="1">
              <a:solidFill>
                <a:schemeClr val="dk2"/>
              </a:solidFill>
              <a:latin typeface="Calibri"/>
              <a:ea typeface="Calibri"/>
              <a:cs typeface="Calibri"/>
              <a:sym typeface="Calibri"/>
            </a:endParaRPr>
          </a:p>
        </p:txBody>
      </p:sp>
      <p:pic>
        <p:nvPicPr>
          <p:cNvPr id="155" name="Google Shape;155;p22"/>
          <p:cNvPicPr preferRelativeResize="0"/>
          <p:nvPr/>
        </p:nvPicPr>
        <p:blipFill>
          <a:blip r:embed="rId3">
            <a:alphaModFix/>
          </a:blip>
          <a:stretch>
            <a:fillRect/>
          </a:stretch>
        </p:blipFill>
        <p:spPr>
          <a:xfrm>
            <a:off x="3317700" y="3670300"/>
            <a:ext cx="3995827" cy="1118475"/>
          </a:xfrm>
          <a:prstGeom prst="rect">
            <a:avLst/>
          </a:prstGeom>
          <a:noFill/>
          <a:ln>
            <a:noFill/>
          </a:ln>
        </p:spPr>
      </p:pic>
      <p:pic>
        <p:nvPicPr>
          <p:cNvPr id="156" name="Google Shape;156;p22"/>
          <p:cNvPicPr preferRelativeResize="0"/>
          <p:nvPr/>
        </p:nvPicPr>
        <p:blipFill>
          <a:blip r:embed="rId4">
            <a:alphaModFix/>
          </a:blip>
          <a:stretch>
            <a:fillRect/>
          </a:stretch>
        </p:blipFill>
        <p:spPr>
          <a:xfrm>
            <a:off x="251702" y="1185950"/>
            <a:ext cx="2001826" cy="3738426"/>
          </a:xfrm>
          <a:prstGeom prst="rect">
            <a:avLst/>
          </a:prstGeom>
          <a:noFill/>
          <a:ln>
            <a:noFill/>
          </a:ln>
        </p:spPr>
      </p:pic>
      <p:pic>
        <p:nvPicPr>
          <p:cNvPr id="157" name="Google Shape;157;p22"/>
          <p:cNvPicPr preferRelativeResize="0"/>
          <p:nvPr/>
        </p:nvPicPr>
        <p:blipFill>
          <a:blip r:embed="rId5">
            <a:alphaModFix/>
          </a:blip>
          <a:stretch>
            <a:fillRect/>
          </a:stretch>
        </p:blipFill>
        <p:spPr>
          <a:xfrm>
            <a:off x="2848225" y="1238051"/>
            <a:ext cx="5060852" cy="2386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1328</Words>
  <Application>Microsoft Office PowerPoint</Application>
  <PresentationFormat>On-screen Show (16:9)</PresentationFormat>
  <Paragraphs>125</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Simple Light</vt:lpstr>
      <vt:lpstr>Intro to CLAIR lab</vt:lpstr>
      <vt:lpstr>PowerPoint Presentation</vt:lpstr>
      <vt:lpstr>PowerPoint Presentation</vt:lpstr>
      <vt:lpstr>PowerPoint Presentation</vt:lpstr>
      <vt:lpstr>Current Projects @ CLAIR </vt:lpstr>
      <vt:lpstr>Robotics@CLAIR</vt:lpstr>
      <vt:lpstr>Being Helpful &amp; Trading Skills</vt:lpstr>
      <vt:lpstr>PowerPoint Presentation</vt:lpstr>
      <vt:lpstr>PowerPoint Presentation</vt:lpstr>
      <vt:lpstr>PowerPoint Presentation</vt:lpstr>
      <vt:lpstr>Multi-agent AI</vt:lpstr>
      <vt:lpstr>Energy Systems@CLAIR</vt:lpstr>
      <vt:lpstr>Traditional vs. Modern Energy Systems Generation</vt:lpstr>
      <vt:lpstr>Traditional vs. Modern Energy Systems Technologies</vt:lpstr>
      <vt:lpstr>Traditional vs. Modern Energy Systems Energy Markets</vt:lpstr>
      <vt:lpstr>Traditional vs. Modern Energy Systems Energy Markets</vt:lpstr>
      <vt:lpstr>EnergyNet mechanism </vt:lpstr>
      <vt:lpstr>Course Requirements</vt:lpstr>
      <vt:lpstr>Course Requirements</vt:lpstr>
      <vt:lpstr>Submission Date</vt:lpstr>
      <vt:lpstr>Deliverables</vt:lpstr>
      <vt:lpstr>Course communications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cp:lastModifiedBy>Matan Argaman</cp:lastModifiedBy>
  <cp:revision>2</cp:revision>
  <dcterms:modified xsi:type="dcterms:W3CDTF">2025-04-16T09:03:10Z</dcterms:modified>
</cp:coreProperties>
</file>